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7" r:id="rId2"/>
  </p:sldMasterIdLst>
  <p:notesMasterIdLst>
    <p:notesMasterId r:id="rId40"/>
  </p:notesMasterIdLst>
  <p:handoutMasterIdLst>
    <p:handoutMasterId r:id="rId41"/>
  </p:handoutMasterIdLst>
  <p:sldIdLst>
    <p:sldId id="282" r:id="rId3"/>
    <p:sldId id="361" r:id="rId4"/>
    <p:sldId id="476" r:id="rId5"/>
    <p:sldId id="455" r:id="rId6"/>
    <p:sldId id="456" r:id="rId7"/>
    <p:sldId id="364" r:id="rId8"/>
    <p:sldId id="474" r:id="rId9"/>
    <p:sldId id="470" r:id="rId10"/>
    <p:sldId id="467" r:id="rId11"/>
    <p:sldId id="473" r:id="rId12"/>
    <p:sldId id="475" r:id="rId13"/>
    <p:sldId id="481" r:id="rId14"/>
    <p:sldId id="483" r:id="rId15"/>
    <p:sldId id="466" r:id="rId16"/>
    <p:sldId id="488" r:id="rId17"/>
    <p:sldId id="485" r:id="rId18"/>
    <p:sldId id="468" r:id="rId19"/>
    <p:sldId id="478" r:id="rId20"/>
    <p:sldId id="458" r:id="rId21"/>
    <p:sldId id="498" r:id="rId22"/>
    <p:sldId id="494" r:id="rId23"/>
    <p:sldId id="503" r:id="rId24"/>
    <p:sldId id="504" r:id="rId25"/>
    <p:sldId id="459" r:id="rId26"/>
    <p:sldId id="460" r:id="rId27"/>
    <p:sldId id="479" r:id="rId28"/>
    <p:sldId id="512" r:id="rId29"/>
    <p:sldId id="461" r:id="rId30"/>
    <p:sldId id="462" r:id="rId31"/>
    <p:sldId id="463" r:id="rId32"/>
    <p:sldId id="507" r:id="rId33"/>
    <p:sldId id="511" r:id="rId34"/>
    <p:sldId id="505" r:id="rId35"/>
    <p:sldId id="491" r:id="rId36"/>
    <p:sldId id="480" r:id="rId37"/>
    <p:sldId id="492" r:id="rId38"/>
    <p:sldId id="46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90415"/>
    <a:srgbClr val="3E0013"/>
    <a:srgbClr val="24C172"/>
    <a:srgbClr val="9A8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7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12B5-8178-4F4D-A46C-CECA77AE0CDC}" type="datetime1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0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C3F7-7577-C04E-AFE2-557D29D31423}" type="datetime1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6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start by Visual Classification and Fine grained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7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start by Visual Classification and Fine grained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 a slide with some</a:t>
            </a:r>
            <a:r>
              <a:rPr lang="en-US" baseline="0" dirty="0" smtClean="0"/>
              <a:t> pictures  here for importance of Entropy measures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start by Visual Classification and Fine grained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start by Visual Classification and Fine grained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start by Visual Classification and Fine grained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7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 a slide with some</a:t>
            </a:r>
            <a:r>
              <a:rPr lang="en-US" baseline="0" dirty="0" smtClean="0"/>
              <a:t> pictures  here for importance of Entropy measures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by the question of our study which is......</a:t>
            </a:r>
          </a:p>
          <a:p>
            <a:endParaRPr lang="en-US" dirty="0" smtClean="0"/>
          </a:p>
          <a:p>
            <a:r>
              <a:rPr lang="en-US" dirty="0" smtClean="0"/>
              <a:t>This is basically one way to model the problem</a:t>
            </a:r>
            <a:r>
              <a:rPr lang="en-US" baseline="0" dirty="0" smtClean="0"/>
              <a:t>, we started our talk with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 a slide with some</a:t>
            </a:r>
            <a:r>
              <a:rPr lang="en-US" baseline="0" dirty="0" smtClean="0"/>
              <a:t> pictures  here for importance of Entropy measures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 a slide with some</a:t>
            </a:r>
            <a:r>
              <a:rPr lang="en-US" baseline="0" dirty="0" smtClean="0"/>
              <a:t> pictures  here for importance of Entropy measures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BBF9-89DF-A741-A5D0-20C98970A3ED}" type="slidenum">
              <a:rPr lang="en-US"/>
              <a:pPr/>
              <a:t>37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----- Meeting Notes (4/17/14 19:14) -----</a:t>
            </a:r>
          </a:p>
          <a:p>
            <a:pPr eaLnBrk="1" hangingPunct="1"/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remove fancy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by the question of our study which is......</a:t>
            </a:r>
          </a:p>
          <a:p>
            <a:endParaRPr lang="en-US" dirty="0" smtClean="0"/>
          </a:p>
          <a:p>
            <a:r>
              <a:rPr lang="en-US" dirty="0" smtClean="0"/>
              <a:t>This is basically one way to model the problem</a:t>
            </a:r>
            <a:r>
              <a:rPr lang="en-US" baseline="0" dirty="0" smtClean="0"/>
              <a:t>, we started our talk with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Let's introduce the problem in more detrails.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Perhaps, some terminologies are unclear and that's what we are going to conver in our introduction.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CD42-CB3C-8B4C-9D37-A23A984659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CD42-CB3C-8B4C-9D37-A23A9846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3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5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6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54" r:id="rId16"/>
    <p:sldLayoutId id="2147483664" r:id="rId17"/>
    <p:sldLayoutId id="2147483657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4.emf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Generalized Twin Gaussian Processes using Sharma Mittal Divergence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FFFFFF"/>
                </a:solidFill>
              </a:rPr>
              <a:t>Mohamed </a:t>
            </a:r>
            <a:r>
              <a:rPr lang="en-US" sz="2700" dirty="0" smtClean="0">
                <a:solidFill>
                  <a:srgbClr val="FFFFFF"/>
                </a:solidFill>
              </a:rPr>
              <a:t>Elhoseiny and </a:t>
            </a:r>
            <a:r>
              <a:rPr lang="en-US" sz="2700" dirty="0" smtClean="0">
                <a:solidFill>
                  <a:srgbClr val="FFFFFF"/>
                </a:solidFill>
              </a:rPr>
              <a:t>Ahmed </a:t>
            </a:r>
            <a:r>
              <a:rPr lang="en-US" sz="2700" dirty="0" err="1" smtClean="0">
                <a:solidFill>
                  <a:srgbClr val="FFFFFF"/>
                </a:solidFill>
              </a:rPr>
              <a:t>Elgammal</a:t>
            </a:r>
            <a:endParaRPr lang="en-US" sz="2700" dirty="0" smtClean="0">
              <a:solidFill>
                <a:srgbClr val="FFFFFF"/>
              </a:solidFill>
            </a:endParaRPr>
          </a:p>
          <a:p>
            <a:pPr algn="ctr"/>
            <a:r>
              <a:rPr lang="en-US" sz="2700" dirty="0" smtClean="0">
                <a:solidFill>
                  <a:srgbClr val="FFFFFF"/>
                </a:solidFill>
              </a:rPr>
              <a:t>Rutgers University, USA</a:t>
            </a:r>
            <a:endParaRPr lang="en-US" sz="27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writepic_clipped_rev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85240" y="648060"/>
            <a:ext cx="1136453" cy="1358539"/>
          </a:xfrm>
          <a:prstGeom prst="rect">
            <a:avLst/>
          </a:prstGeom>
        </p:spPr>
      </p:pic>
      <p:pic>
        <p:nvPicPr>
          <p:cNvPr id="6" name="Picture 5" descr="picrutgers_clipped_rev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61348"/>
            <a:ext cx="5175118" cy="1899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  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  s t a t e  u n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 v e r s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 t y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/>
                <a:cs typeface="Copperplate Gothic Light"/>
              </a:rPr>
              <a:t> o f  n e w  j e r s e 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14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Sharma Mittal Divergence between two Gaussians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400" y="1066800"/>
            <a:ext cx="8251200" cy="5486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850" y="4267200"/>
            <a:ext cx="8763000" cy="1981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5-09-09 at 7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" y="4343400"/>
            <a:ext cx="842952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050" y="3429000"/>
            <a:ext cx="50437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Our closed form expression (Lemma 3.1)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7850" y="5410200"/>
            <a:ext cx="21336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6019800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Details about the detailed contrast between two could be found in the paper</a:t>
            </a:r>
            <a:endParaRPr lang="en-US" dirty="0"/>
          </a:p>
        </p:txBody>
      </p:sp>
      <p:pic>
        <p:nvPicPr>
          <p:cNvPr id="12" name="Picture 11" descr="Screen Shot 2015-09-09 at 6.50.4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/>
          <a:stretch/>
        </p:blipFill>
        <p:spPr>
          <a:xfrm>
            <a:off x="0" y="1905000"/>
            <a:ext cx="9075688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0" y="1905000"/>
            <a:ext cx="8763000" cy="1828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1371600"/>
            <a:ext cx="52760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</a:rPr>
              <a:t>(Nielsen </a:t>
            </a:r>
            <a:r>
              <a:rPr lang="en-US" sz="2300" dirty="0" err="1" smtClean="0">
                <a:solidFill>
                  <a:srgbClr val="0000FF"/>
                </a:solidFill>
              </a:rPr>
              <a:t>etal</a:t>
            </a:r>
            <a:r>
              <a:rPr lang="en-US" sz="2300" dirty="0" smtClean="0">
                <a:solidFill>
                  <a:srgbClr val="0000FF"/>
                </a:solidFill>
              </a:rPr>
              <a:t> 2012) closed form expression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24384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77000" y="24384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91000" y="2360295"/>
            <a:ext cx="3429000" cy="6432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57800" y="3048001"/>
            <a:ext cx="2514600" cy="3047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" y="3810000"/>
            <a:ext cx="705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Our closed form expression (proof in Lemma 3.1)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3124200"/>
            <a:ext cx="56388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Gaussian Process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Content Placeholder 1" descr="Screen Shot 2015-09-10 at 3.59.35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3522" r="47917" b="6147"/>
          <a:stretch/>
        </p:blipFill>
        <p:spPr>
          <a:xfrm>
            <a:off x="0" y="3810000"/>
            <a:ext cx="4445000" cy="777875"/>
          </a:xfrm>
        </p:spPr>
      </p:pic>
      <p:pic>
        <p:nvPicPr>
          <p:cNvPr id="7" name="Content Placeholder 1" descr="Screen Shot 2015-09-10 at 3.59.35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13522" r="953" b="6147"/>
          <a:stretch/>
        </p:blipFill>
        <p:spPr>
          <a:xfrm>
            <a:off x="266700" y="4724400"/>
            <a:ext cx="4076700" cy="777875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89216"/>
            <a:ext cx="8382000" cy="402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8305800" cy="395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86000"/>
            <a:ext cx="4724400" cy="388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048000"/>
            <a:ext cx="7924800" cy="3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8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Gaussian Process (TGP)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Content Placeholder 1" descr="Screen Shot 2015-09-10 at 3.59.35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3522" r="47917" b="6147"/>
          <a:stretch/>
        </p:blipFill>
        <p:spPr>
          <a:xfrm>
            <a:off x="457200" y="1431925"/>
            <a:ext cx="4445000" cy="777875"/>
          </a:xfrm>
        </p:spPr>
      </p:pic>
      <p:pic>
        <p:nvPicPr>
          <p:cNvPr id="7" name="Content Placeholder 1" descr="Screen Shot 2015-09-10 at 3.59.35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13522" r="953" b="6147"/>
          <a:stretch/>
        </p:blipFill>
        <p:spPr>
          <a:xfrm>
            <a:off x="685800" y="2362200"/>
            <a:ext cx="4392852" cy="838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6515100" cy="443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733800"/>
            <a:ext cx="7277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KL Twin Gaussian Processes (Bo </a:t>
            </a:r>
            <a:r>
              <a:rPr lang="en-US" dirty="0" err="1" smtClean="0"/>
              <a:t>etal</a:t>
            </a:r>
            <a:r>
              <a:rPr lang="en-US" dirty="0" smtClean="0"/>
              <a:t> 2010)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" name="Content Placeholder 4" descr="Screen Shot 2015-09-01 at 12.5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" b="-2"/>
          <a:stretch/>
        </p:blipFill>
        <p:spPr>
          <a:xfrm>
            <a:off x="283468" y="3048000"/>
            <a:ext cx="8355852" cy="167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10200" y="2743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× N gram matrix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4495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× N gram matrix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564433" y="6365302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612813" y="5736270"/>
            <a:ext cx="1475602" cy="514923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4525964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en-US" dirty="0" smtClean="0">
              <a:latin typeface="Arial" charset="0"/>
            </a:endParaRPr>
          </a:p>
          <a:p>
            <a:pPr lvl="1" algn="just">
              <a:buClrTx/>
            </a:pPr>
            <a:endParaRPr lang="en-US" dirty="0">
              <a:latin typeface="Arial" charset="0"/>
            </a:endParaRPr>
          </a:p>
          <a:p>
            <a:pPr algn="just">
              <a:buClrTx/>
            </a:pPr>
            <a:endParaRPr lang="en-US" dirty="0" smtClean="0">
              <a:latin typeface="Arial" charset="0"/>
            </a:endParaRPr>
          </a:p>
          <a:p>
            <a:pPr algn="just">
              <a:buClrTx/>
            </a:pPr>
            <a:endParaRPr lang="en-US" dirty="0">
              <a:latin typeface="Arial" charset="0"/>
            </a:endParaRPr>
          </a:p>
          <a:p>
            <a:pPr algn="just">
              <a:buClrTx/>
            </a:pPr>
            <a:endParaRPr lang="en-US" dirty="0" smtClean="0">
              <a:latin typeface="Arial" charset="0"/>
            </a:endParaRPr>
          </a:p>
          <a:p>
            <a:pPr algn="just">
              <a:buClrTx/>
            </a:pPr>
            <a:endParaRPr lang="en-US" dirty="0">
              <a:latin typeface="Arial" charset="0"/>
            </a:endParaRPr>
          </a:p>
          <a:p>
            <a:pPr algn="just">
              <a:buClrTx/>
            </a:pPr>
            <a:endParaRPr lang="en-US" dirty="0" smtClean="0">
              <a:latin typeface="Arial" charset="0"/>
            </a:endParaRPr>
          </a:p>
          <a:p>
            <a:pPr algn="just">
              <a:buClrTx/>
            </a:pPr>
            <a:endParaRPr lang="en-US" dirty="0">
              <a:latin typeface="Arial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583454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81200"/>
            <a:ext cx="7226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534400" cy="639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about Sharma Mittal TGP as a generic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ivergence measure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2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39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:</a:t>
            </a:r>
            <a:r>
              <a:rPr lang="en-US" dirty="0" smtClean="0"/>
              <a:t> There are two Two closed form  Expressions for Shar</a:t>
            </a:r>
            <a:r>
              <a:rPr lang="en-US" dirty="0" smtClean="0"/>
              <a:t>ma Mittal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400" y="1066800"/>
            <a:ext cx="8251200" cy="5486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850" y="4267200"/>
            <a:ext cx="8763000" cy="1981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5-09-09 at 7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" y="4343400"/>
            <a:ext cx="842952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050" y="3429000"/>
            <a:ext cx="50437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Our closed form expression (Lemma 3.1)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7850" y="5410200"/>
            <a:ext cx="21336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6019800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Details about the detailed contrast between two could be found in the paper</a:t>
            </a:r>
            <a:endParaRPr lang="en-US" dirty="0"/>
          </a:p>
        </p:txBody>
      </p:sp>
      <p:pic>
        <p:nvPicPr>
          <p:cNvPr id="12" name="Picture 11" descr="Screen Shot 2015-09-09 at 6.50.4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/>
          <a:stretch/>
        </p:blipFill>
        <p:spPr>
          <a:xfrm>
            <a:off x="0" y="1905000"/>
            <a:ext cx="9075688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0" y="1905000"/>
            <a:ext cx="8763000" cy="1828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1371600"/>
            <a:ext cx="52760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</a:rPr>
              <a:t>(Nielsen </a:t>
            </a:r>
            <a:r>
              <a:rPr lang="en-US" sz="2300" dirty="0" err="1" smtClean="0">
                <a:solidFill>
                  <a:srgbClr val="0000FF"/>
                </a:solidFill>
              </a:rPr>
              <a:t>etal</a:t>
            </a:r>
            <a:r>
              <a:rPr lang="en-US" sz="2300" dirty="0" smtClean="0">
                <a:solidFill>
                  <a:srgbClr val="0000FF"/>
                </a:solidFill>
              </a:rPr>
              <a:t> 2012) closed form expression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24384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77000" y="24384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91000" y="2360295"/>
            <a:ext cx="3429000" cy="6432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57800" y="3048001"/>
            <a:ext cx="2514600" cy="3047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" y="3810000"/>
            <a:ext cx="705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Our closed form expression (proof in Lemma 3.1)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39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Sharma Mittal </a:t>
            </a:r>
            <a:r>
              <a:rPr lang="en-US" b="1" dirty="0" smtClean="0"/>
              <a:t>TGP (</a:t>
            </a:r>
            <a:r>
              <a:rPr lang="en-US" dirty="0">
                <a:solidFill>
                  <a:srgbClr val="0000FF"/>
                </a:solidFill>
              </a:rPr>
              <a:t>The long story </a:t>
            </a:r>
            <a:r>
              <a:rPr lang="en-US" dirty="0" smtClean="0">
                <a:solidFill>
                  <a:srgbClr val="0000FF"/>
                </a:solidFill>
              </a:rPr>
              <a:t>short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95400"/>
            <a:ext cx="8610600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We developed two versions of </a:t>
            </a:r>
            <a:r>
              <a:rPr lang="en-US" sz="2300" dirty="0" err="1" smtClean="0"/>
              <a:t>Shama</a:t>
            </a:r>
            <a:r>
              <a:rPr lang="en-US" sz="2300" dirty="0" smtClean="0"/>
              <a:t> Mittal TGP based on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Neilson, 2012 closed form </a:t>
            </a:r>
            <a:r>
              <a:rPr lang="en-US" sz="2300" dirty="0" err="1" smtClean="0"/>
              <a:t>experresion</a:t>
            </a:r>
            <a:endParaRPr lang="en-US" sz="2300" dirty="0" smtClean="0"/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Our  closed form expression.</a:t>
            </a:r>
          </a:p>
          <a:p>
            <a:endParaRPr lang="en-US" sz="2300" dirty="0" smtClean="0"/>
          </a:p>
          <a:p>
            <a:r>
              <a:rPr lang="en-US" sz="2300" dirty="0" smtClean="0"/>
              <a:t>The Sharma Mittal TGP based on our closed form expression turns out to be significantly faster (see details in the paper)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One aspect is quadratic gradient  (ours)computation instead of cubic (Neilson) cubic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4" name="Picture 13" descr="Screen Shot 2014-10-02 at 7.5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4763819" cy="604365"/>
          </a:xfrm>
          <a:prstGeom prst="rect">
            <a:avLst/>
          </a:prstGeom>
        </p:spPr>
      </p:pic>
      <p:pic>
        <p:nvPicPr>
          <p:cNvPr id="15" name="Picture 14" descr="Screen Shot 2014-10-01 at 7.59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8650"/>
            <a:ext cx="8305800" cy="1599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587875"/>
            <a:ext cx="8763000" cy="21177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3886200"/>
            <a:ext cx="56388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3200" y="838200"/>
            <a:ext cx="8251200" cy="457200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00FF"/>
                </a:solidFill>
              </a:rPr>
              <a:t>Gaussian Process </a:t>
            </a:r>
            <a:endParaRPr lang="en-US" sz="3000" b="1" i="1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24001"/>
            <a:ext cx="8610600" cy="4525964"/>
          </a:xfrm>
        </p:spPr>
        <p:txBody>
          <a:bodyPr/>
          <a:lstStyle/>
          <a:p>
            <a:r>
              <a:rPr lang="en-US" dirty="0" smtClean="0"/>
              <a:t>Let                                                                 be a Gaussian Process on Z</a:t>
            </a:r>
          </a:p>
          <a:p>
            <a:endParaRPr lang="en-US" dirty="0"/>
          </a:p>
          <a:p>
            <a:r>
              <a:rPr lang="en-US" dirty="0" smtClean="0"/>
              <a:t>                                     is  the  marginalization of </a:t>
            </a:r>
          </a:p>
          <a:p>
            <a:pPr marL="0" indent="0">
              <a:buNone/>
            </a:pPr>
            <a:r>
              <a:rPr lang="en-US" dirty="0" smtClean="0"/>
              <a:t>Over N training points</a:t>
            </a:r>
            <a:endParaRPr lang="en-US" dirty="0"/>
          </a:p>
        </p:txBody>
      </p:sp>
      <p:pic>
        <p:nvPicPr>
          <p:cNvPr id="10" name="Picture 9" descr="Screen Shot 2015-09-10 at 12.0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44800" cy="393700"/>
          </a:xfrm>
          <a:prstGeom prst="rect">
            <a:avLst/>
          </a:prstGeom>
        </p:spPr>
      </p:pic>
      <p:pic>
        <p:nvPicPr>
          <p:cNvPr id="14" name="Picture 13" descr="Screen Shot 2015-09-10 at 12.06.5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1876"/>
          <a:stretch/>
        </p:blipFill>
        <p:spPr>
          <a:xfrm>
            <a:off x="381000" y="3886200"/>
            <a:ext cx="3238500" cy="333375"/>
          </a:xfrm>
          <a:prstGeom prst="rect">
            <a:avLst/>
          </a:prstGeom>
        </p:spPr>
      </p:pic>
      <p:pic>
        <p:nvPicPr>
          <p:cNvPr id="18" name="Picture 17" descr="Screen Shot 2015-09-10 at 12.08.4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8519"/>
          <a:stretch/>
        </p:blipFill>
        <p:spPr>
          <a:xfrm>
            <a:off x="1524000" y="1507232"/>
            <a:ext cx="3962400" cy="473968"/>
          </a:xfrm>
          <a:prstGeom prst="rect">
            <a:avLst/>
          </a:prstGeom>
        </p:spPr>
      </p:pic>
      <p:pic>
        <p:nvPicPr>
          <p:cNvPr id="19" name="Picture 18" descr="Screen Shot 2015-09-10 at 12.08.4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8519"/>
          <a:stretch/>
        </p:blipFill>
        <p:spPr>
          <a:xfrm>
            <a:off x="6400800" y="2438400"/>
            <a:ext cx="2819400" cy="337247"/>
          </a:xfrm>
          <a:prstGeom prst="rect">
            <a:avLst/>
          </a:prstGeom>
        </p:spPr>
      </p:pic>
      <p:pic>
        <p:nvPicPr>
          <p:cNvPr id="20" name="Picture 19" descr="Screen Shot 2015-09-10 at 12.40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10200"/>
            <a:ext cx="2908300" cy="847645"/>
          </a:xfrm>
          <a:prstGeom prst="rect">
            <a:avLst/>
          </a:prstGeom>
        </p:spPr>
      </p:pic>
      <p:pic>
        <p:nvPicPr>
          <p:cNvPr id="22" name="Picture 21" descr="Screen Shot 2015-09-10 at 12.40.3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10200"/>
            <a:ext cx="3955211" cy="800100"/>
          </a:xfrm>
          <a:prstGeom prst="rect">
            <a:avLst/>
          </a:prstGeom>
        </p:spPr>
      </p:pic>
      <p:pic>
        <p:nvPicPr>
          <p:cNvPr id="23" name="Picture 22" descr="Screen Shot 2015-09-10 at 12.40.1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3733800" cy="1066800"/>
          </a:xfrm>
          <a:prstGeom prst="rect">
            <a:avLst/>
          </a:prstGeom>
        </p:spPr>
      </p:pic>
      <p:pic>
        <p:nvPicPr>
          <p:cNvPr id="25" name="Picture 24" descr="Screen Shot 2015-09-10 at 12.42.2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95800"/>
            <a:ext cx="4043363" cy="685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600" y="5410200"/>
            <a:ext cx="8763000" cy="838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1371600"/>
            <a:ext cx="28194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3200" y="838200"/>
            <a:ext cx="8251200" cy="457200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00FF"/>
                </a:solidFill>
              </a:rPr>
              <a:t>Gaussian Process </a:t>
            </a:r>
            <a:endParaRPr lang="en-US" sz="3000" b="1" i="1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Screen Shot 2015-09-10 at 12.0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44800" cy="393700"/>
          </a:xfrm>
          <a:prstGeom prst="rect">
            <a:avLst/>
          </a:prstGeom>
        </p:spPr>
      </p:pic>
      <p:pic>
        <p:nvPicPr>
          <p:cNvPr id="14" name="Picture 13" descr="Screen Shot 2015-09-10 at 12.06.5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1876"/>
          <a:stretch/>
        </p:blipFill>
        <p:spPr>
          <a:xfrm>
            <a:off x="4419600" y="2362200"/>
            <a:ext cx="3238500" cy="333375"/>
          </a:xfrm>
          <a:prstGeom prst="rect">
            <a:avLst/>
          </a:prstGeom>
        </p:spPr>
      </p:pic>
      <p:pic>
        <p:nvPicPr>
          <p:cNvPr id="18" name="Picture 17" descr="Screen Shot 2015-09-10 at 12.08.4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8519"/>
          <a:stretch/>
        </p:blipFill>
        <p:spPr>
          <a:xfrm>
            <a:off x="304800" y="1524000"/>
            <a:ext cx="4191000" cy="501313"/>
          </a:xfrm>
          <a:prstGeom prst="rect">
            <a:avLst/>
          </a:prstGeom>
        </p:spPr>
      </p:pic>
      <p:pic>
        <p:nvPicPr>
          <p:cNvPr id="20" name="Picture 19" descr="Screen Shot 2015-09-10 at 12.40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2908300" cy="84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778" y="4419600"/>
            <a:ext cx="87463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Interpretation of      </a:t>
            </a:r>
            <a:r>
              <a:rPr lang="en-US" sz="2400" dirty="0" smtClean="0"/>
              <a:t>: the </a:t>
            </a:r>
            <a:r>
              <a:rPr lang="en-US" sz="2400" dirty="0"/>
              <a:t>ratio by which the variance (uncertainty) </a:t>
            </a:r>
            <a:r>
              <a:rPr lang="en-US" sz="2400" dirty="0" smtClean="0"/>
              <a:t>of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marginalized </a:t>
            </a:r>
            <a:r>
              <a:rPr lang="en-US" sz="2400" dirty="0"/>
              <a:t>Gaussian </a:t>
            </a:r>
            <a:r>
              <a:rPr lang="en-US" sz="2400" dirty="0" smtClean="0"/>
              <a:t>process  is </a:t>
            </a:r>
            <a:r>
              <a:rPr lang="en-US" sz="2400" dirty="0"/>
              <a:t>scaled, introduced by the </a:t>
            </a:r>
            <a:r>
              <a:rPr lang="en-US" sz="2400" dirty="0" smtClean="0"/>
              <a:t>new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data point </a:t>
            </a:r>
            <a:r>
              <a:rPr lang="en-US" sz="2400" dirty="0" smtClean="0"/>
              <a:t>z (N+1 </a:t>
            </a:r>
            <a:r>
              <a:rPr lang="en-US" sz="2400" dirty="0" err="1" smtClean="0"/>
              <a:t>st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Detailed justification could be found in the manuscript. </a:t>
            </a:r>
            <a:endParaRPr lang="en-US" sz="2400" dirty="0"/>
          </a:p>
        </p:txBody>
      </p:sp>
      <p:pic>
        <p:nvPicPr>
          <p:cNvPr id="15" name="Picture 14" descr="Screen Shot 2015-09-10 at 12.40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2908300" cy="84764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1577" r="504"/>
          <a:stretch/>
        </p:blipFill>
        <p:spPr>
          <a:xfrm>
            <a:off x="2669778" y="4572000"/>
            <a:ext cx="182432" cy="258763"/>
          </a:xfrm>
        </p:spPr>
      </p:pic>
      <p:pic>
        <p:nvPicPr>
          <p:cNvPr id="17" name="Picture 16" descr="Screen Shot 2015-09-10 at 12.40.3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955211" cy="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600" y="3200400"/>
            <a:ext cx="8763000" cy="838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191" y="6346021"/>
            <a:ext cx="73411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How this is useful for Analyzing Sharma Mittal TGP????</a:t>
            </a:r>
            <a:endParaRPr lang="en-US" sz="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7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Analysis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 descr="Screen Shot 2015-09-10 at 1.59.1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342" b="-6920"/>
          <a:stretch/>
        </p:blipFill>
        <p:spPr>
          <a:xfrm>
            <a:off x="304799" y="-609600"/>
            <a:ext cx="8895005" cy="2819399"/>
          </a:xfrm>
        </p:spPr>
      </p:pic>
      <p:sp>
        <p:nvSpPr>
          <p:cNvPr id="8" name="Rectangle 7"/>
          <p:cNvSpPr/>
          <p:nvPr/>
        </p:nvSpPr>
        <p:spPr>
          <a:xfrm>
            <a:off x="381000" y="1143000"/>
            <a:ext cx="40415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</a:rPr>
              <a:t>Sharma Mittal TGP cost function</a:t>
            </a:r>
            <a:endParaRPr lang="en-US" sz="22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550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There are three uncertainty expansions in this </a:t>
            </a:r>
            <a:r>
              <a:rPr lang="en-US" dirty="0" err="1" smtClean="0">
                <a:solidFill>
                  <a:srgbClr val="0000FF"/>
                </a:solidFill>
              </a:rPr>
              <a:t>equatioon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9-10 at 2.01.5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 b="17935"/>
          <a:stretch/>
        </p:blipFill>
        <p:spPr>
          <a:xfrm>
            <a:off x="1295400" y="2743200"/>
            <a:ext cx="2551642" cy="479425"/>
          </a:xfrm>
          <a:prstGeom prst="rect">
            <a:avLst/>
          </a:prstGeom>
        </p:spPr>
      </p:pic>
      <p:pic>
        <p:nvPicPr>
          <p:cNvPr id="11" name="Picture 10" descr="Screen Shot 2015-09-10 at 2.02.1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0"/>
          <a:stretch/>
        </p:blipFill>
        <p:spPr>
          <a:xfrm>
            <a:off x="1447800" y="3276600"/>
            <a:ext cx="2514600" cy="374650"/>
          </a:xfrm>
          <a:prstGeom prst="rect">
            <a:avLst/>
          </a:prstGeom>
        </p:spPr>
      </p:pic>
      <p:pic>
        <p:nvPicPr>
          <p:cNvPr id="13" name="Picture 12" descr="Screen Shot 2015-09-10 at 2.02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6858000" cy="393700"/>
          </a:xfrm>
          <a:prstGeom prst="rect">
            <a:avLst/>
          </a:prstGeom>
        </p:spPr>
      </p:pic>
      <p:pic>
        <p:nvPicPr>
          <p:cNvPr id="14" name="Picture 13" descr="Screen Shot 2015-09-10 at 2.05.2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67200"/>
            <a:ext cx="6781800" cy="581038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 descr="Screen Shot 2014-10-01 at 8.01.5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9200"/>
            <a:ext cx="8998070" cy="9269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400" y="3854451"/>
            <a:ext cx="9906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3352800"/>
            <a:ext cx="3048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43200" y="2895600"/>
            <a:ext cx="3048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  <p:bldP spid="18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Analysis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4525964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en-US" b="1" dirty="0" smtClean="0">
              <a:latin typeface="Arial" charset="0"/>
            </a:endParaRPr>
          </a:p>
          <a:p>
            <a:pPr algn="just">
              <a:buClrTx/>
            </a:pPr>
            <a:endParaRPr lang="en-US" b="1" dirty="0">
              <a:latin typeface="Arial" charset="0"/>
            </a:endParaRPr>
          </a:p>
          <a:p>
            <a:pPr algn="just">
              <a:buClrTx/>
            </a:pPr>
            <a:endParaRPr lang="en-US" b="1" dirty="0" smtClean="0">
              <a:latin typeface="Arial" charset="0"/>
            </a:endParaRPr>
          </a:p>
          <a:p>
            <a:pPr algn="just">
              <a:buClrTx/>
            </a:pPr>
            <a:endParaRPr lang="en-US" b="1" dirty="0">
              <a:latin typeface="Arial" charset="0"/>
            </a:endParaRPr>
          </a:p>
          <a:p>
            <a:pPr algn="just">
              <a:buClrTx/>
            </a:pPr>
            <a:endParaRPr lang="en-US" b="1" dirty="0" smtClean="0">
              <a:latin typeface="Arial" charset="0"/>
            </a:endParaRPr>
          </a:p>
          <a:p>
            <a:pPr algn="just">
              <a:buClrTx/>
            </a:pPr>
            <a:endParaRPr lang="en-US" b="1" dirty="0">
              <a:latin typeface="Arial" charset="0"/>
            </a:endParaRPr>
          </a:p>
          <a:p>
            <a:pPr marL="0" indent="0" algn="just">
              <a:buClrTx/>
              <a:buNone/>
            </a:pPr>
            <a:r>
              <a:rPr lang="en-US" b="1" dirty="0" smtClean="0">
                <a:latin typeface="Arial" charset="0"/>
              </a:rPr>
              <a:t>  </a:t>
            </a:r>
            <a:endParaRPr lang="en-US" b="1" dirty="0">
              <a:latin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 descr="Screen Shot 2014-10-01 at 8.0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998070" cy="926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8600" y="1676400"/>
            <a:ext cx="12192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905000"/>
            <a:ext cx="9144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Analysis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4525964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Screen Shot 2014-10-01 at 8.0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8998070" cy="926915"/>
          </a:xfrm>
          <a:prstGeom prst="rect">
            <a:avLst/>
          </a:prstGeom>
        </p:spPr>
      </p:pic>
      <p:pic>
        <p:nvPicPr>
          <p:cNvPr id="8" name="Picture 7" descr="Screen Shot 2014-10-01 at 8.01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979262" cy="100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715000"/>
            <a:ext cx="613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proof for each lemma could be found in the </a:t>
            </a:r>
            <a:r>
              <a:rPr lang="en-US" dirty="0" err="1" smtClean="0"/>
              <a:t>manucript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Sructured</a:t>
            </a:r>
            <a:r>
              <a:rPr lang="en-US" dirty="0" smtClean="0"/>
              <a:t> Regression Uncertainty Measure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5474" y="-187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4-10-01 at 8.0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7600"/>
            <a:ext cx="6772916" cy="5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Probablistic</a:t>
            </a:r>
            <a:r>
              <a:rPr lang="en-US" dirty="0" smtClean="0"/>
              <a:t> </a:t>
            </a:r>
            <a:r>
              <a:rPr lang="en-US" dirty="0" smtClean="0"/>
              <a:t>Interpretation of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5474" y="-187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4-10-01 at 8.05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05"/>
          <a:stretch/>
        </p:blipFill>
        <p:spPr>
          <a:xfrm>
            <a:off x="343597" y="1219200"/>
            <a:ext cx="8616760" cy="511175"/>
          </a:xfrm>
          <a:prstGeom prst="rect">
            <a:avLst/>
          </a:prstGeom>
        </p:spPr>
      </p:pic>
      <p:pic>
        <p:nvPicPr>
          <p:cNvPr id="10" name="Picture 9" descr="Screen Shot 2014-10-01 at 8.05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8646588" cy="1158350"/>
          </a:xfrm>
          <a:prstGeom prst="rect">
            <a:avLst/>
          </a:prstGeom>
        </p:spPr>
      </p:pic>
      <p:pic>
        <p:nvPicPr>
          <p:cNvPr id="11" name="Picture 10" descr="Screen Shot 2014-10-01 at 8.05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4" y="5640580"/>
            <a:ext cx="5198298" cy="455420"/>
          </a:xfrm>
          <a:prstGeom prst="rect">
            <a:avLst/>
          </a:prstGeom>
        </p:spPr>
      </p:pic>
      <p:pic>
        <p:nvPicPr>
          <p:cNvPr id="21" name="Picture 20" descr="Screen Shot 2014-10-01 at 8.05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5" b="46645"/>
          <a:stretch/>
        </p:blipFill>
        <p:spPr>
          <a:xfrm>
            <a:off x="381000" y="1930400"/>
            <a:ext cx="8616760" cy="508000"/>
          </a:xfrm>
          <a:prstGeom prst="rect">
            <a:avLst/>
          </a:prstGeom>
        </p:spPr>
      </p:pic>
      <p:pic>
        <p:nvPicPr>
          <p:cNvPr id="28" name="Picture 27" descr="Screen Shot 2014-10-01 at 8.05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9"/>
          <a:stretch/>
        </p:blipFill>
        <p:spPr>
          <a:xfrm>
            <a:off x="381000" y="2667000"/>
            <a:ext cx="8616760" cy="912433"/>
          </a:xfrm>
          <a:prstGeom prst="rect">
            <a:avLst/>
          </a:prstGeom>
        </p:spPr>
      </p:pic>
      <p:pic>
        <p:nvPicPr>
          <p:cNvPr id="12" name="Picture 11" descr="Screen Shot 2014-10-01 at 8.01.45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0" r="38836" b="57862"/>
          <a:stretch/>
        </p:blipFill>
        <p:spPr>
          <a:xfrm>
            <a:off x="6372498" y="180622"/>
            <a:ext cx="2542902" cy="5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4724400"/>
            <a:ext cx="56388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5211764"/>
          </a:xfrm>
        </p:spPr>
        <p:txBody>
          <a:bodyPr>
            <a:normAutofit/>
          </a:bodyPr>
          <a:lstStyle/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In addition to our theoretical results, we validated Sharma Mittal TGP on five datasets (two toy examples and three real datasets and covering uniquely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 Toy regression, </a:t>
            </a:r>
            <a:r>
              <a:rPr lang="en-US" dirty="0" smtClean="0"/>
              <a:t>Human Pose estimation, and </a:t>
            </a:r>
            <a:r>
              <a:rPr lang="en-US" dirty="0" smtClean="0"/>
              <a:t>Image reconstruction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 smtClean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74945"/>
              </p:ext>
            </p:extLst>
          </p:nvPr>
        </p:nvGraphicFramePr>
        <p:xfrm>
          <a:off x="1066800" y="3733800"/>
          <a:ext cx="670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Type/Task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Toy Example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Toy Regression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Toy</a:t>
                      </a:r>
                      <a:r>
                        <a:rPr lang="en-US" baseline="0" dirty="0" smtClean="0"/>
                        <a:t> Example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Toy Regression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Poser</a:t>
                      </a:r>
                      <a:r>
                        <a:rPr lang="en-US" baseline="0" dirty="0" smtClean="0"/>
                        <a:t> Dataset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Pose Estimation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Eva Dataset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Human Pose Estimation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USPS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Reconstruction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2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9400" y="990600"/>
            <a:ext cx="8251200" cy="457200"/>
          </a:xfrm>
        </p:spPr>
        <p:txBody>
          <a:bodyPr/>
          <a:lstStyle/>
          <a:p>
            <a:r>
              <a:rPr lang="en-US" dirty="0" smtClean="0"/>
              <a:t>Toy Example 1</a:t>
            </a:r>
            <a:endParaRPr lang="en-US" dirty="0"/>
          </a:p>
        </p:txBody>
      </p:sp>
      <p:pic>
        <p:nvPicPr>
          <p:cNvPr id="6" name="Picture 5" descr="Screen Shot 2014-10-01 at 8.1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4107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9400" y="990600"/>
            <a:ext cx="8251200" cy="457200"/>
          </a:xfrm>
        </p:spPr>
        <p:txBody>
          <a:bodyPr/>
          <a:lstStyle/>
          <a:p>
            <a:r>
              <a:rPr lang="en-US" dirty="0" smtClean="0"/>
              <a:t>Toy Example 2</a:t>
            </a:r>
            <a:endParaRPr lang="en-US" dirty="0"/>
          </a:p>
        </p:txBody>
      </p:sp>
      <p:pic>
        <p:nvPicPr>
          <p:cNvPr id="7" name="Picture 6" descr="Screen Shot 2014-10-01 at 8.1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1905000"/>
            <a:ext cx="898057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5211764"/>
          </a:xfrm>
        </p:spPr>
        <p:txBody>
          <a:bodyPr>
            <a:normAutofit fontScale="85000" lnSpcReduction="20000"/>
          </a:bodyPr>
          <a:lstStyle/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G</a:t>
            </a:r>
            <a:r>
              <a:rPr lang="en-US" dirty="0" smtClean="0"/>
              <a:t>rowing </a:t>
            </a:r>
            <a:r>
              <a:rPr lang="en-US" dirty="0"/>
              <a:t>interest in mutual information </a:t>
            </a:r>
            <a:r>
              <a:rPr lang="en-US" dirty="0" smtClean="0"/>
              <a:t>measures due to </a:t>
            </a:r>
            <a:r>
              <a:rPr lang="en-US" dirty="0"/>
              <a:t>their wide range of applications in Machine Learning and Computer </a:t>
            </a:r>
            <a:r>
              <a:rPr lang="en-US" dirty="0" smtClean="0"/>
              <a:t>Vision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Human Pose Estimation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Image Reconstruction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Object Detection, and many others</a:t>
            </a:r>
            <a:endParaRPr lang="en-US" dirty="0" smtClean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 smtClean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Sharma-Mittal (SM) divergence from </a:t>
            </a:r>
            <a:r>
              <a:rPr lang="en-US" dirty="0" err="1" smtClean="0"/>
              <a:t>Physcis</a:t>
            </a:r>
            <a:r>
              <a:rPr lang="en-US" dirty="0" smtClean="0"/>
              <a:t> community is a generalized mutual information measure for the widely used 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err="1" smtClean="0"/>
              <a:t>Re’nyi</a:t>
            </a:r>
            <a:endParaRPr lang="en-US" dirty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err="1" smtClean="0"/>
              <a:t>Tsallis</a:t>
            </a:r>
            <a:endParaRPr lang="en-US" dirty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Bhattacharyya,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err="1" smtClean="0"/>
              <a:t>Kullback</a:t>
            </a:r>
            <a:r>
              <a:rPr lang="en-US" dirty="0" err="1"/>
              <a:t>-Leibler</a:t>
            </a:r>
            <a:r>
              <a:rPr lang="en-US" dirty="0"/>
              <a:t> (KL) relative entropies. 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33600"/>
            <a:ext cx="2399916" cy="16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40400" y="1295400"/>
            <a:ext cx="936000" cy="457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Method</a:t>
            </a:r>
            <a:endParaRPr lang="en-US" sz="1600" dirty="0"/>
          </a:p>
        </p:txBody>
      </p:sp>
      <p:pic>
        <p:nvPicPr>
          <p:cNvPr id="6" name="Picture 5" descr="Screen Shot 2014-10-01 at 8.1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1"/>
            <a:ext cx="8610600" cy="255891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828800" y="1520612"/>
            <a:ext cx="6934200" cy="33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2438400"/>
            <a:ext cx="0" cy="1676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/>
          <p:cNvSpPr txBox="1">
            <a:spLocks/>
          </p:cNvSpPr>
          <p:nvPr/>
        </p:nvSpPr>
        <p:spPr>
          <a:xfrm>
            <a:off x="-16933" y="1905000"/>
            <a:ext cx="93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Dataset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657600" y="3810001"/>
            <a:ext cx="5181600" cy="2285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38600" y="4495800"/>
            <a:ext cx="259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IKLTGP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orse than KLTGP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7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40400" y="1295400"/>
            <a:ext cx="936000" cy="457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Method</a:t>
            </a:r>
            <a:endParaRPr lang="en-US" sz="1600" dirty="0"/>
          </a:p>
        </p:txBody>
      </p:sp>
      <p:pic>
        <p:nvPicPr>
          <p:cNvPr id="6" name="Picture 5" descr="Screen Shot 2014-10-01 at 8.1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1"/>
            <a:ext cx="8610600" cy="255891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828800" y="1520612"/>
            <a:ext cx="6934200" cy="33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2438400"/>
            <a:ext cx="0" cy="1676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/>
          <p:cNvSpPr txBox="1">
            <a:spLocks/>
          </p:cNvSpPr>
          <p:nvPr/>
        </p:nvSpPr>
        <p:spPr>
          <a:xfrm>
            <a:off x="-16933" y="1905000"/>
            <a:ext cx="93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Dataset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657600" y="3276601"/>
            <a:ext cx="5181600" cy="2285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38600" y="4495800"/>
            <a:ext cx="259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IKLTGP better than KLTGP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40400" y="1295400"/>
            <a:ext cx="936000" cy="457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Method</a:t>
            </a:r>
            <a:endParaRPr lang="en-US" sz="1600" dirty="0"/>
          </a:p>
        </p:txBody>
      </p:sp>
      <p:pic>
        <p:nvPicPr>
          <p:cNvPr id="6" name="Picture 5" descr="Screen Shot 2014-10-01 at 8.1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1"/>
            <a:ext cx="8610600" cy="255891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828800" y="1520612"/>
            <a:ext cx="6934200" cy="33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2438400"/>
            <a:ext cx="0" cy="1676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/>
          <p:cNvSpPr txBox="1">
            <a:spLocks/>
          </p:cNvSpPr>
          <p:nvPr/>
        </p:nvSpPr>
        <p:spPr>
          <a:xfrm>
            <a:off x="-16933" y="1905000"/>
            <a:ext cx="93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Dataset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990600" y="3282247"/>
            <a:ext cx="7848600" cy="2229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47800" y="4419600"/>
            <a:ext cx="603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SMTGP error &lt;= min (KLTGP error, IKLTGP error) in all datasets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810000"/>
            <a:ext cx="7848600" cy="2229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40400" y="1295400"/>
            <a:ext cx="936000" cy="457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Method</a:t>
            </a:r>
            <a:endParaRPr lang="en-US" sz="1600" dirty="0"/>
          </a:p>
        </p:txBody>
      </p:sp>
      <p:pic>
        <p:nvPicPr>
          <p:cNvPr id="6" name="Picture 5" descr="Screen Shot 2014-10-01 at 8.1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1"/>
            <a:ext cx="8610600" cy="2558914"/>
          </a:xfrm>
          <a:prstGeom prst="rect">
            <a:avLst/>
          </a:prstGeom>
        </p:spPr>
      </p:pic>
      <p:pic>
        <p:nvPicPr>
          <p:cNvPr id="8" name="Picture 7" descr="Screen Shot 2014-10-01 at 8.1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72001"/>
            <a:ext cx="8305800" cy="19308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828800" y="1520612"/>
            <a:ext cx="6934200" cy="33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2438400"/>
            <a:ext cx="76200" cy="37338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/>
          <p:cNvSpPr txBox="1">
            <a:spLocks/>
          </p:cNvSpPr>
          <p:nvPr/>
        </p:nvSpPr>
        <p:spPr>
          <a:xfrm>
            <a:off x="-16933" y="1905000"/>
            <a:ext cx="936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Dataset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267200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SMTGP error &lt;= min (KLTGP error, IKLTGP error, GPR, HSIC, KTA,  WKNN) in all datasets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233333"/>
            <a:ext cx="82296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5562600"/>
            <a:ext cx="56388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5211764"/>
          </a:xfrm>
        </p:spPr>
        <p:txBody>
          <a:bodyPr>
            <a:normAutofit fontScale="92500" lnSpcReduction="20000"/>
          </a:bodyPr>
          <a:lstStyle/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T</a:t>
            </a:r>
            <a:r>
              <a:rPr lang="en-US" dirty="0" smtClean="0"/>
              <a:t>heoretical </a:t>
            </a:r>
            <a:r>
              <a:rPr lang="en-US" dirty="0"/>
              <a:t>analysis </a:t>
            </a:r>
            <a:r>
              <a:rPr lang="en-US" dirty="0" smtClean="0"/>
              <a:t>of the two</a:t>
            </a:r>
            <a:r>
              <a:rPr lang="en-US" dirty="0"/>
              <a:t>-parameter generalized Sharma-</a:t>
            </a:r>
            <a:r>
              <a:rPr lang="en-US" dirty="0" smtClean="0"/>
              <a:t>Mittal (</a:t>
            </a:r>
            <a:r>
              <a:rPr lang="en-US" dirty="0"/>
              <a:t>SM</a:t>
            </a:r>
            <a:r>
              <a:rPr lang="en-US" dirty="0" smtClean="0"/>
              <a:t>) divergence measure </a:t>
            </a:r>
            <a:r>
              <a:rPr lang="en-US" dirty="0"/>
              <a:t>for structured output </a:t>
            </a:r>
            <a:r>
              <a:rPr lang="en-US" dirty="0" smtClean="0"/>
              <a:t>prediction.</a:t>
            </a:r>
            <a:endParaRPr lang="en-US" dirty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Alternative</a:t>
            </a:r>
            <a:r>
              <a:rPr lang="en-US" dirty="0"/>
              <a:t>, yet equivalent, formulation for SM divergence whose </a:t>
            </a:r>
            <a:r>
              <a:rPr lang="en-US" dirty="0" smtClean="0"/>
              <a:t>gradient computation is </a:t>
            </a:r>
            <a:r>
              <a:rPr lang="en-US" dirty="0"/>
              <a:t>quadratic compared to cubic for the structured output prediction </a:t>
            </a:r>
            <a:r>
              <a:rPr lang="en-US" dirty="0" smtClean="0"/>
              <a:t>task </a:t>
            </a:r>
            <a:r>
              <a:rPr lang="sv-SE" dirty="0"/>
              <a:t>(Lemma 3.1).</a:t>
            </a:r>
            <a:r>
              <a:rPr lang="en-US" dirty="0" smtClean="0"/>
              <a:t>.</a:t>
            </a:r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T</a:t>
            </a:r>
            <a:r>
              <a:rPr lang="en-US" dirty="0" smtClean="0"/>
              <a:t>heoretical </a:t>
            </a:r>
            <a:r>
              <a:rPr lang="en-US" dirty="0"/>
              <a:t>properties which is concluded </a:t>
            </a:r>
            <a:r>
              <a:rPr lang="en-US" dirty="0" smtClean="0"/>
              <a:t>by a </a:t>
            </a:r>
            <a:r>
              <a:rPr lang="en-US" dirty="0"/>
              <a:t>probabilistic causality direction of our SM objective </a:t>
            </a:r>
            <a:r>
              <a:rPr lang="en-US" dirty="0" smtClean="0"/>
              <a:t>function (Lemma 4.1, 4.2).</a:t>
            </a:r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We performed </a:t>
            </a:r>
            <a:r>
              <a:rPr lang="en-US" dirty="0"/>
              <a:t>extensive experiments to validate our </a:t>
            </a:r>
            <a:r>
              <a:rPr lang="en-US" dirty="0" err="1"/>
              <a:t>ndings</a:t>
            </a:r>
            <a:r>
              <a:rPr lang="en-US" dirty="0"/>
              <a:t> on </a:t>
            </a:r>
            <a:r>
              <a:rPr lang="en-US" dirty="0" smtClean="0"/>
              <a:t>different </a:t>
            </a:r>
            <a:r>
              <a:rPr lang="en-US" dirty="0"/>
              <a:t>tasks </a:t>
            </a:r>
            <a:r>
              <a:rPr lang="en-US" dirty="0" smtClean="0"/>
              <a:t>and datasets </a:t>
            </a:r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Two toy </a:t>
            </a:r>
            <a:r>
              <a:rPr lang="en-US" dirty="0" smtClean="0"/>
              <a:t>examples (Toy1 (Bo </a:t>
            </a:r>
            <a:r>
              <a:rPr lang="en-US" dirty="0" err="1" smtClean="0"/>
              <a:t>etal</a:t>
            </a:r>
            <a:r>
              <a:rPr lang="en-US" dirty="0" smtClean="0"/>
              <a:t> 2010), Toy2)</a:t>
            </a:r>
            <a:endParaRPr lang="en-US" dirty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datasets for pose </a:t>
            </a:r>
            <a:r>
              <a:rPr lang="en-US" dirty="0" smtClean="0"/>
              <a:t>estimation (Poser, </a:t>
            </a:r>
            <a:r>
              <a:rPr lang="en-US" dirty="0" err="1" smtClean="0"/>
              <a:t>HumanEva</a:t>
            </a:r>
            <a:r>
              <a:rPr lang="en-US" dirty="0" smtClean="0"/>
              <a:t>)</a:t>
            </a:r>
            <a:endParaRPr lang="en-US" dirty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One dataset </a:t>
            </a:r>
            <a:r>
              <a:rPr lang="en-US" dirty="0"/>
              <a:t>for image </a:t>
            </a:r>
            <a:r>
              <a:rPr lang="en-US" dirty="0" smtClean="0"/>
              <a:t>reconstruction ().</a:t>
            </a:r>
          </a:p>
        </p:txBody>
      </p:sp>
    </p:spTree>
    <p:extLst>
      <p:ext uri="{BB962C8B-B14F-4D97-AF65-F5344CB8AC3E}">
        <p14:creationId xmlns:p14="http://schemas.microsoft.com/office/powerpoint/2010/main" val="299580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5211764"/>
          </a:xfrm>
        </p:spPr>
        <p:txBody>
          <a:bodyPr>
            <a:normAutofit/>
          </a:bodyPr>
          <a:lstStyle/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Developing a much faster version of our Sharma Mittal Regression and other kernel methods applicable. This could benefit from the ODC notion (Elhoseiny </a:t>
            </a:r>
            <a:r>
              <a:rPr lang="en-US" dirty="0" err="1" smtClean="0"/>
              <a:t>etal</a:t>
            </a:r>
            <a:r>
              <a:rPr lang="en-US" dirty="0" smtClean="0"/>
              <a:t>, BMVC15).</a:t>
            </a:r>
            <a:endParaRPr lang="en-US" dirty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Applying Sharma Mittal Divergence on other machine learning tasks.</a:t>
            </a:r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 Learning Deep Representation under </a:t>
            </a:r>
            <a:r>
              <a:rPr lang="en-US" dirty="0" err="1" smtClean="0"/>
              <a:t>Shama</a:t>
            </a:r>
            <a:r>
              <a:rPr lang="en-US" dirty="0" smtClean="0"/>
              <a:t> Mittal cost</a:t>
            </a:r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 smtClean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4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676" t="34393" r="5479" b="6238"/>
          <a:stretch/>
        </p:blipFill>
        <p:spPr>
          <a:xfrm>
            <a:off x="86352" y="304800"/>
            <a:ext cx="8972895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762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oster is # B64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943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Acknowledgment NSF </a:t>
            </a:r>
            <a:r>
              <a:rPr lang="en-US" sz="2000" dirty="0">
                <a:solidFill>
                  <a:srgbClr val="0000FF"/>
                </a:solidFill>
              </a:rPr>
              <a:t>Award #1409683, </a:t>
            </a:r>
            <a:r>
              <a:rPr lang="en-US" sz="2000" dirty="0" smtClean="0">
                <a:solidFill>
                  <a:srgbClr val="0000FF"/>
                </a:solidFill>
              </a:rPr>
              <a:t>USA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0" y="1219200"/>
            <a:ext cx="8991600" cy="5638800"/>
          </a:xfrm>
        </p:spPr>
        <p:txBody>
          <a:bodyPr>
            <a:normAutofit/>
          </a:bodyPr>
          <a:lstStyle/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Sharma-</a:t>
            </a:r>
            <a:r>
              <a:rPr lang="en-US" dirty="0" smtClean="0"/>
              <a:t>Mittal (SM) </a:t>
            </a:r>
            <a:r>
              <a:rPr lang="en-US" dirty="0"/>
              <a:t>divergence as a cost function in the context of the Twin Gaussian </a:t>
            </a:r>
            <a:r>
              <a:rPr lang="en-US" dirty="0" smtClean="0"/>
              <a:t>Processes</a:t>
            </a:r>
            <a:endParaRPr lang="en-US" dirty="0"/>
          </a:p>
          <a:p>
            <a:pPr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generalizes </a:t>
            </a:r>
            <a:r>
              <a:rPr lang="en-US" dirty="0"/>
              <a:t>over the KL-divergence without computational penalty. </a:t>
            </a:r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 smtClean="0"/>
              <a:t>Study properties </a:t>
            </a:r>
            <a:r>
              <a:rPr lang="en-US" dirty="0"/>
              <a:t>of Sharma-Mittal TGP through a theoretical analysis, which covers missing insights in the traditional TGP formulation. </a:t>
            </a:r>
            <a:endParaRPr lang="en-US" dirty="0" smtClean="0"/>
          </a:p>
          <a:p>
            <a:pPr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dirty="0"/>
              <a:t>G</a:t>
            </a:r>
            <a:r>
              <a:rPr lang="en-US" dirty="0" smtClean="0"/>
              <a:t>eneralize </a:t>
            </a:r>
            <a:r>
              <a:rPr lang="en-US" dirty="0"/>
              <a:t>this theory based on SM-divergence instead of KL-divergence which is a special </a:t>
            </a:r>
            <a:r>
              <a:rPr lang="en-US" dirty="0" smtClean="0"/>
              <a:t>case. </a:t>
            </a:r>
          </a:p>
          <a:p>
            <a:pPr marL="457200" lvl="1" indent="0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None/>
              <a:tabLst>
                <a:tab pos="457200" algn="l"/>
              </a:tabLs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834390">
              <a:spcBef>
                <a:spcPct val="50000"/>
              </a:spcBef>
              <a:spcAft>
                <a:spcPts val="1440"/>
              </a:spcAft>
              <a:tabLst>
                <a:tab pos="457200" algn="l"/>
              </a:tabLst>
              <a:defRPr/>
            </a:pPr>
            <a:r>
              <a:rPr lang="en-US" dirty="0"/>
              <a:t>Sharma Mittal Divergence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0" y="1493836"/>
            <a:ext cx="8991600" cy="4525964"/>
          </a:xfrm>
        </p:spPr>
        <p:txBody>
          <a:bodyPr>
            <a:normAutofit/>
          </a:bodyPr>
          <a:lstStyle/>
          <a:p>
            <a:pPr marL="0" indent="0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None/>
              <a:tabLst>
                <a:tab pos="457200" algn="l"/>
              </a:tabLst>
              <a:defRPr/>
            </a:pPr>
            <a:endParaRPr lang="en-US" dirty="0" smtClean="0"/>
          </a:p>
          <a:p>
            <a:pPr marL="0" indent="0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None/>
              <a:tabLst>
                <a:tab pos="457200" algn="l"/>
              </a:tabLst>
              <a:defRPr/>
            </a:pPr>
            <a:endParaRPr lang="en-US" dirty="0"/>
          </a:p>
          <a:p>
            <a:pPr marL="568325"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tabLst>
                <a:tab pos="347663" algn="l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Re’nyi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68325"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tabLst>
                <a:tab pos="347663" algn="l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Tsalls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68325"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tabLst>
                <a:tab pos="347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 :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68325"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tabLst>
                <a:tab pos="347663" algn="l"/>
              </a:tabLst>
              <a:defRPr/>
            </a:pP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Bhattacharyya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68325" lvl="1" algn="just" defTabSz="834390">
              <a:spcBef>
                <a:spcPts val="720"/>
              </a:spcBef>
              <a:spcAft>
                <a:spcPts val="1440"/>
              </a:spcAft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tabLst>
                <a:tab pos="347663" algn="l"/>
              </a:tabLs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" name="Picture 30" descr="Screen Shot 2014-10-01 at 7.3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05800" cy="732192"/>
          </a:xfrm>
          <a:prstGeom prst="rect">
            <a:avLst/>
          </a:prstGeom>
        </p:spPr>
      </p:pic>
      <p:pic>
        <p:nvPicPr>
          <p:cNvPr id="32" name="Picture 31" descr="Screen Shot 2014-10-01 at 7.34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04"/>
          <a:stretch/>
        </p:blipFill>
        <p:spPr>
          <a:xfrm>
            <a:off x="1524000" y="2730263"/>
            <a:ext cx="7467600" cy="500798"/>
          </a:xfrm>
          <a:prstGeom prst="rect">
            <a:avLst/>
          </a:prstGeom>
        </p:spPr>
      </p:pic>
      <p:pic>
        <p:nvPicPr>
          <p:cNvPr id="33" name="Picture 32" descr="Screen Shot 2014-10-01 at 7.42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3000"/>
            <a:ext cx="6858000" cy="684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133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3439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Relation to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other relative entropy measures</a:t>
            </a:r>
            <a:endParaRPr lang="tr-TR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creen Shot 2014-10-01 at 7.34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6" b="34886"/>
          <a:stretch/>
        </p:blipFill>
        <p:spPr>
          <a:xfrm>
            <a:off x="1431720" y="3276600"/>
            <a:ext cx="8093280" cy="668421"/>
          </a:xfrm>
          <a:prstGeom prst="rect">
            <a:avLst/>
          </a:prstGeom>
        </p:spPr>
      </p:pic>
      <p:pic>
        <p:nvPicPr>
          <p:cNvPr id="11" name="Picture 10" descr="Screen Shot 2014-10-01 at 7.34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6" r="27867" b="4087"/>
          <a:stretch/>
        </p:blipFill>
        <p:spPr>
          <a:xfrm>
            <a:off x="1447800" y="3887864"/>
            <a:ext cx="5562600" cy="5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400" y="1066800"/>
            <a:ext cx="8251200" cy="5486400"/>
          </a:xfrm>
        </p:spPr>
        <p:txBody>
          <a:bodyPr>
            <a:normAutofit fontScale="92500" lnSpcReduction="10000"/>
          </a:bodyPr>
          <a:lstStyle/>
          <a:p>
            <a:pPr marL="0" indent="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A simplified version of SM divergence between two Multivariate Gaussians that could be used in a general setting.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Theoretical </a:t>
            </a:r>
            <a:r>
              <a:rPr lang="en-US" dirty="0"/>
              <a:t>understanding of TGPs </a:t>
            </a:r>
            <a:r>
              <a:rPr lang="en-US" dirty="0" smtClean="0"/>
              <a:t>using Sharma </a:t>
            </a:r>
            <a:r>
              <a:rPr lang="en-US" dirty="0" err="1" smtClean="0"/>
              <a:t>Mittl</a:t>
            </a:r>
            <a:r>
              <a:rPr lang="en-US" dirty="0" smtClean="0"/>
              <a:t> </a:t>
            </a:r>
            <a:r>
              <a:rPr lang="en-US" dirty="0"/>
              <a:t>divergence</a:t>
            </a:r>
            <a:r>
              <a:rPr lang="en-US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Interpretation of its two parameters in structured regression These </a:t>
            </a:r>
            <a:r>
              <a:rPr lang="en-US" dirty="0"/>
              <a:t>two parameters could be interpreted </a:t>
            </a:r>
            <a:r>
              <a:rPr lang="en-US" dirty="0" smtClean="0"/>
              <a:t>as</a:t>
            </a:r>
          </a:p>
          <a:p>
            <a:pPr marL="857250" lvl="1" indent="-457200">
              <a:buFont typeface="Arial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istribution </a:t>
            </a:r>
            <a:r>
              <a:rPr lang="en-US" sz="2200" dirty="0" smtClean="0"/>
              <a:t>bias    α </a:t>
            </a:r>
            <a:endParaRPr lang="en-US" sz="2200" dirty="0" smtClean="0"/>
          </a:p>
          <a:p>
            <a:pPr marL="857250" lvl="1" indent="-457200">
              <a:buFont typeface="Arial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ivergence </a:t>
            </a:r>
            <a:r>
              <a:rPr lang="en-US" sz="2200" dirty="0" smtClean="0"/>
              <a:t>order   β</a:t>
            </a:r>
            <a:endParaRPr lang="en-US" sz="2200" dirty="0" smtClean="0"/>
          </a:p>
          <a:p>
            <a:pPr marL="857250" lvl="1" indent="-457200">
              <a:buFont typeface="Arial"/>
              <a:buChar char="•"/>
            </a:pPr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robabilistic </a:t>
            </a:r>
            <a:r>
              <a:rPr lang="en-US" dirty="0"/>
              <a:t>causality direction of the SM objective </a:t>
            </a:r>
            <a:r>
              <a:rPr lang="en-US" dirty="0" smtClean="0"/>
              <a:t>function.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ncertainty </a:t>
            </a:r>
            <a:r>
              <a:rPr lang="en-US" dirty="0"/>
              <a:t>measure </a:t>
            </a:r>
            <a:r>
              <a:rPr lang="en-US" dirty="0" smtClean="0"/>
              <a:t>could </a:t>
            </a:r>
            <a:r>
              <a:rPr lang="en-US" dirty="0"/>
              <a:t>be associated with each structured output prediction.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4654"/>
          <a:stretch/>
        </p:blipFill>
        <p:spPr>
          <a:xfrm>
            <a:off x="-762000" y="762000"/>
            <a:ext cx="10398265" cy="60960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5"/>
          </p:nvPr>
        </p:nvSpPr>
        <p:spPr>
          <a:xfrm>
            <a:off x="2743200" y="144780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806700" y="3124200"/>
            <a:ext cx="6629400" cy="838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Sharma </a:t>
            </a:r>
            <a:r>
              <a:rPr lang="en-US" sz="1800" dirty="0" smtClean="0">
                <a:solidFill>
                  <a:srgbClr val="FFFFFF"/>
                </a:solidFill>
              </a:rPr>
              <a:t>Mittal TGPs (SMTGP)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6"/>
          </p:nvPr>
        </p:nvSpPr>
        <p:spPr>
          <a:xfrm>
            <a:off x="2743200" y="2266950"/>
            <a:ext cx="6629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Sharma Mittal Divergence between Gaussian Distributions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7432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Theoretical Analysis of SMTGP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31548" y="48006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Experiments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838200" y="1465200"/>
            <a:ext cx="1828800" cy="5334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838200" y="2280000"/>
            <a:ext cx="1828800" cy="533400"/>
          </a:xfrm>
          <a:prstGeom prst="rightArrowCallou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838200" y="3094800"/>
            <a:ext cx="1828800" cy="533400"/>
          </a:xfrm>
          <a:prstGeom prst="rightArrowCallou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838200" y="3909600"/>
            <a:ext cx="1828800" cy="533400"/>
          </a:xfrm>
          <a:prstGeom prst="rightArrowCallou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838200" y="4800600"/>
            <a:ext cx="1828800" cy="533400"/>
          </a:xfrm>
          <a:prstGeom prst="rightArrowCallout">
            <a:avLst/>
          </a:prstGeom>
          <a:solidFill>
            <a:schemeClr val="accent2">
              <a:lumMod val="50000"/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133600"/>
            <a:ext cx="56388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838200" y="5638800"/>
            <a:ext cx="1828800" cy="533400"/>
          </a:xfrm>
          <a:prstGeom prst="rightArrowCallout">
            <a:avLst/>
          </a:prstGeom>
          <a:solidFill>
            <a:srgbClr val="390415">
              <a:alpha val="9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2743200" y="5638800"/>
            <a:ext cx="6629400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Conclusion  and Future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Sharma Mittal Divergence between two Gaussians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400" y="1066800"/>
            <a:ext cx="8251200" cy="5486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Screen Shot 2015-09-09 at 6.50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/>
          <a:stretch/>
        </p:blipFill>
        <p:spPr>
          <a:xfrm>
            <a:off x="0" y="3200400"/>
            <a:ext cx="9075688" cy="1905000"/>
          </a:xfrm>
          <a:prstGeom prst="rect">
            <a:avLst/>
          </a:prstGeom>
        </p:spPr>
      </p:pic>
      <p:pic>
        <p:nvPicPr>
          <p:cNvPr id="3" name="Picture 2" descr="Screen Shot 2015-09-09 at 6.52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098800" cy="528837"/>
          </a:xfrm>
          <a:prstGeom prst="rect">
            <a:avLst/>
          </a:prstGeom>
        </p:spPr>
      </p:pic>
      <p:pic>
        <p:nvPicPr>
          <p:cNvPr id="6" name="Picture 5" descr="Screen Shot 2015-09-09 at 6.52.1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r="2856" b="15205"/>
          <a:stretch/>
        </p:blipFill>
        <p:spPr>
          <a:xfrm>
            <a:off x="4191000" y="1447800"/>
            <a:ext cx="3048000" cy="473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048000"/>
            <a:ext cx="8763000" cy="3352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09-09 at 6.57.31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14338"/>
          <a:stretch/>
        </p:blipFill>
        <p:spPr>
          <a:xfrm>
            <a:off x="990600" y="5638800"/>
            <a:ext cx="1600200" cy="481093"/>
          </a:xfrm>
          <a:prstGeom prst="rect">
            <a:avLst/>
          </a:prstGeom>
        </p:spPr>
      </p:pic>
      <p:pic>
        <p:nvPicPr>
          <p:cNvPr id="11" name="Picture 10" descr="Screen Shot 2015-09-09 at 6.57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29200"/>
            <a:ext cx="2590800" cy="5252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346" y="2514600"/>
            <a:ext cx="52760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</a:rPr>
              <a:t>(Nielsen </a:t>
            </a:r>
            <a:r>
              <a:rPr lang="en-US" sz="2300" dirty="0" err="1" smtClean="0">
                <a:solidFill>
                  <a:srgbClr val="0000FF"/>
                </a:solidFill>
              </a:rPr>
              <a:t>etal</a:t>
            </a:r>
            <a:r>
              <a:rPr lang="en-US" sz="2300" dirty="0" smtClean="0">
                <a:solidFill>
                  <a:srgbClr val="0000FF"/>
                </a:solidFill>
              </a:rPr>
              <a:t> 2012) closed form expression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37338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3733800"/>
            <a:ext cx="7620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3655695"/>
            <a:ext cx="3429000" cy="6432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7800" y="4343401"/>
            <a:ext cx="2514600" cy="3047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Sharma Mittal Divergence between two Gaussians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400" y="1066800"/>
            <a:ext cx="8251200" cy="5486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Screen Shot 2015-09-09 at 6.52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098800" cy="528837"/>
          </a:xfrm>
          <a:prstGeom prst="rect">
            <a:avLst/>
          </a:prstGeom>
        </p:spPr>
      </p:pic>
      <p:pic>
        <p:nvPicPr>
          <p:cNvPr id="6" name="Picture 5" descr="Screen Shot 2015-09-09 at 6.52.1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r="2856" b="15205"/>
          <a:stretch/>
        </p:blipFill>
        <p:spPr>
          <a:xfrm>
            <a:off x="4191000" y="1371600"/>
            <a:ext cx="3048000" cy="473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048000"/>
            <a:ext cx="8763000" cy="1981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5-09-09 at 7.33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865812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02" y="2525524"/>
            <a:ext cx="7056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Our closed form expression (proof in Lemma 3.1)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4191000"/>
            <a:ext cx="2057400" cy="490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5181600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Only one inverse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Details about computations could be found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4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AFA805-4404-47D2-A142-C3A37E84F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27730</TotalTime>
  <Words>1753</Words>
  <Application>Microsoft Macintosh PowerPoint</Application>
  <PresentationFormat>On-screen Show (4:3)</PresentationFormat>
  <Paragraphs>354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Generalized Twin Gaussian Processes using Sharma Mittal Divergence</vt:lpstr>
      <vt:lpstr>Agenda</vt:lpstr>
      <vt:lpstr>Introduction</vt:lpstr>
      <vt:lpstr>Goal</vt:lpstr>
      <vt:lpstr>Sharma Mittal Divergence</vt:lpstr>
      <vt:lpstr>Contribution</vt:lpstr>
      <vt:lpstr>Agenda</vt:lpstr>
      <vt:lpstr>Sharma Mittal Divergence between two Gaussians</vt:lpstr>
      <vt:lpstr>Sharma Mittal Divergence between two Gaussians</vt:lpstr>
      <vt:lpstr>Sharma Mittal Divergence between two Gaussians</vt:lpstr>
      <vt:lpstr>Agenda</vt:lpstr>
      <vt:lpstr>Twin Gaussian Process</vt:lpstr>
      <vt:lpstr>Twin Gaussian Process (TGP)</vt:lpstr>
      <vt:lpstr>KL Twin Gaussian Processes (Bo etal 2010)</vt:lpstr>
      <vt:lpstr>How about Sharma Mittal TGP as a generic divergence measure ?</vt:lpstr>
      <vt:lpstr>BUT : There are two Two closed form  Expressions for Sharma Mittal</vt:lpstr>
      <vt:lpstr>Sharma Mittal TGP (The long story short)</vt:lpstr>
      <vt:lpstr>Agenda</vt:lpstr>
      <vt:lpstr>Theoretical Analysis</vt:lpstr>
      <vt:lpstr>Theoretical Analysis</vt:lpstr>
      <vt:lpstr>Theoretical Analysis</vt:lpstr>
      <vt:lpstr>Theoretical Analysis</vt:lpstr>
      <vt:lpstr>Theoretical Analysis</vt:lpstr>
      <vt:lpstr>Sructured Regression Uncertainty Measure </vt:lpstr>
      <vt:lpstr>Probablistic Interpretation of </vt:lpstr>
      <vt:lpstr>Agenda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Agenda</vt:lpstr>
      <vt:lpstr>Conclusion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cp:lastModifiedBy>Mohamed Elhoseiny</cp:lastModifiedBy>
  <cp:revision>1214</cp:revision>
  <dcterms:modified xsi:type="dcterms:W3CDTF">2015-09-12T16:11:53Z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TC018572719991</vt:lpwstr>
  </property>
</Properties>
</file>