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59" r:id="rId2"/>
    <p:sldId id="260" r:id="rId3"/>
    <p:sldId id="281" r:id="rId4"/>
    <p:sldId id="280" r:id="rId5"/>
    <p:sldId id="267" r:id="rId6"/>
    <p:sldId id="273" r:id="rId7"/>
    <p:sldId id="266" r:id="rId8"/>
    <p:sldId id="277" r:id="rId9"/>
    <p:sldId id="278" r:id="rId10"/>
    <p:sldId id="274" r:id="rId11"/>
    <p:sldId id="275" r:id="rId12"/>
    <p:sldId id="276" r:id="rId13"/>
    <p:sldId id="293" r:id="rId14"/>
    <p:sldId id="294" r:id="rId15"/>
    <p:sldId id="268" r:id="rId16"/>
    <p:sldId id="279" r:id="rId17"/>
    <p:sldId id="295" r:id="rId18"/>
    <p:sldId id="283" r:id="rId19"/>
    <p:sldId id="285" r:id="rId20"/>
    <p:sldId id="291" r:id="rId21"/>
    <p:sldId id="264" r:id="rId22"/>
    <p:sldId id="287" r:id="rId23"/>
    <p:sldId id="292" r:id="rId24"/>
    <p:sldId id="286" r:id="rId25"/>
    <p:sldId id="271" r:id="rId26"/>
    <p:sldId id="270" r:id="rId27"/>
    <p:sldId id="288" r:id="rId28"/>
    <p:sldId id="290" r:id="rId29"/>
    <p:sldId id="289" r:id="rId30"/>
    <p:sldId id="296" r:id="rId31"/>
    <p:sldId id="265" r:id="rId32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24AC"/>
    <a:srgbClr val="206020"/>
    <a:srgbClr val="202070"/>
    <a:srgbClr val="296D43"/>
    <a:srgbClr val="C8D2D2"/>
    <a:srgbClr val="E43F35"/>
    <a:srgbClr val="F0F0F0"/>
    <a:srgbClr val="D2D2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360" y="-5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9" d="100"/>
          <a:sy n="69" d="100"/>
        </p:scale>
        <p:origin x="-331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858DBE3-760E-A143-8677-DE861E5F7CB2}" type="datetime1">
              <a:rPr lang="en-US"/>
              <a:pPr>
                <a:defRPr/>
              </a:pPr>
              <a:t>9/24/15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19B9BA56-8D16-0D40-84C2-CDEA70B403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7721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31D097EB-9FCE-8347-8B83-D3EC4015F759}" type="datetime1">
              <a:rPr lang="en-US"/>
              <a:pPr>
                <a:defRPr/>
              </a:pPr>
              <a:t>9/24/15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9BA44D52-055A-9047-B0B6-EE94084F5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3322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Add slide number\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44D52-055A-9047-B0B6-EE94084F5228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6267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10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Go over the</a:t>
            </a:r>
            <a:r>
              <a:rPr lang="en-US" baseline="0" dirty="0" smtClean="0">
                <a:latin typeface="Calibri" charset="0"/>
              </a:rPr>
              <a:t> architecture? What a fully connected layer , convolutional layer, pooling g layer.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What is the loss function, learning rate, dataset, binary classification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How it was optimized</a:t>
            </a: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Go over the</a:t>
            </a:r>
            <a:r>
              <a:rPr lang="en-US" baseline="0" dirty="0" smtClean="0">
                <a:latin typeface="Calibri" charset="0"/>
              </a:rPr>
              <a:t> architecture? What a fully connected layer , convolutional layer, pooling g layer.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What is the loss function, learning rate, dataset, binary classification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>
              <a:latin typeface="Calibri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>
                <a:latin typeface="Calibri" charset="0"/>
              </a:rPr>
              <a:t>How it was optimized</a:t>
            </a: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23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>
                <a:latin typeface="Calibri" charset="0"/>
              </a:rPr>
              <a:t>Add spatial why needs to be done? It is no</a:t>
            </a:r>
            <a:r>
              <a:rPr lang="en-US" baseline="0" dirty="0" smtClean="0">
                <a:latin typeface="Calibri" charset="0"/>
              </a:rPr>
              <a:t>t </a:t>
            </a:r>
            <a:r>
              <a:rPr lang="en-US" dirty="0" smtClean="0">
                <a:latin typeface="Calibri" charset="0"/>
              </a:rPr>
              <a:t> n.</a:t>
            </a:r>
            <a:r>
              <a:rPr lang="en-US" baseline="0" dirty="0" smtClean="0">
                <a:latin typeface="Calibri" charset="0"/>
              </a:rPr>
              <a:t> Since </a:t>
            </a:r>
            <a:r>
              <a:rPr lang="en-US" baseline="0" dirty="0" err="1" smtClean="0">
                <a:latin typeface="Calibri" charset="0"/>
              </a:rPr>
              <a:t>forcused</a:t>
            </a:r>
            <a:r>
              <a:rPr lang="en-US" baseline="0" dirty="0" smtClean="0">
                <a:latin typeface="Calibri" charset="0"/>
              </a:rPr>
              <a:t> on </a:t>
            </a:r>
            <a:r>
              <a:rPr lang="en-US" baseline="0" dirty="0" err="1" smtClean="0">
                <a:latin typeface="Calibri" charset="0"/>
              </a:rPr>
              <a:t>spatia</a:t>
            </a:r>
            <a:r>
              <a:rPr lang="en-US" baseline="0" dirty="0" smtClean="0">
                <a:latin typeface="Calibri" charset="0"/>
              </a:rPr>
              <a:t> coherence is a big </a:t>
            </a:r>
            <a:r>
              <a:rPr lang="en-US" baseline="0" dirty="0" err="1" smtClean="0">
                <a:latin typeface="Calibri" charset="0"/>
              </a:rPr>
              <a:t>dea</a:t>
            </a:r>
            <a:r>
              <a:rPr lang="en-US" baseline="0" dirty="0" smtClean="0">
                <a:latin typeface="Calibri" charset="0"/>
              </a:rPr>
              <a:t>. See how performance is changed when we change the task.</a:t>
            </a: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MULTI-CLASS WEATHER CLASSIFICATION ON SINGLE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44D52-055A-9047-B0B6-EE94084F522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1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MULTI-CLASS WEATHER CLASSIFICATION ON SINGLE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BA44D52-055A-9047-B0B6-EE94084F5228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0819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8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63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D773B00D-626B-5C42-B2F4-D09AA2BF123F}" type="slidenum">
              <a:rPr lang="en-US" sz="1200"/>
              <a:pPr eaLnBrk="1" hangingPunct="1"/>
              <a:t>9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3" name="Straight Connector 2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26988"/>
            <a:ext cx="2951163" cy="36830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mtClean="0">
                <a:solidFill>
                  <a:schemeClr val="bg1"/>
                </a:solidFill>
                <a:latin typeface="Blackoak Std" charset="0"/>
              </a:rPr>
              <a:t>ICCV’2013</a:t>
            </a: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229475" y="693738"/>
            <a:ext cx="1909763" cy="461962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  <a:latin typeface="Blackoak Std" charset="0"/>
              </a:rPr>
              <a:t>Sydney, </a:t>
            </a:r>
          </a:p>
          <a:p>
            <a:pPr eaLnBrk="1" hangingPunct="1">
              <a:defRPr/>
            </a:pPr>
            <a:r>
              <a:rPr lang="en-US" sz="1200" smtClean="0">
                <a:solidFill>
                  <a:schemeClr val="bg1"/>
                </a:solidFill>
                <a:latin typeface="Blackoak Std" charset="0"/>
              </a:rPr>
              <a:t>Australia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6512" y="0"/>
            <a:ext cx="9180512" cy="17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58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5" name="Straight Connector 4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6845513-6EAA-F146-892A-0A500247A8C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042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5" name="Straight Connector 4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4763"/>
            <a:ext cx="2057400" cy="613092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4763"/>
            <a:ext cx="6019800" cy="6130926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772486CE-26E6-8744-81B1-B78C798094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3635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69532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5" name="Straight Connector 4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29F9C8F7-C7D7-2348-8CB9-B71B11485E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023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6" name="Straight Connector 5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8F2AA988-9B42-564B-8226-275F5F8798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5800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8" name="Straight Connector 7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3F6E5E7D-27CB-E946-BE32-6E9E54E91D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43629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4" name="Straight Connector 3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F3FD04A-ED7D-4D47-AB52-4429CA8224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645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3" name="Straight Connector 2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A1927E3F-19FA-AD48-9108-9CFFC7BA41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1007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6" name="Straight Connector 5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69D69AE6-9AC2-934B-8880-FBE88BAEEB4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4056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0" y="15555"/>
            <a:ext cx="9144000" cy="666750"/>
          </a:xfrm>
          <a:prstGeom prst="rect">
            <a:avLst/>
          </a:prstGeom>
          <a:noFill/>
          <a:ln>
            <a:noFill/>
          </a:ln>
          <a:extLst/>
        </p:spPr>
      </p:pic>
      <p:cxnSp>
        <p:nvCxnSpPr>
          <p:cNvPr id="6" name="Straight Connector 5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172450" y="0"/>
            <a:ext cx="97155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cs typeface="Arial" charset="0"/>
              </a:defRPr>
            </a:lvl1pPr>
          </a:lstStyle>
          <a:p>
            <a:pPr>
              <a:defRPr/>
            </a:pPr>
            <a:fld id="{CDD57BBF-78C5-8349-830D-EF37E7AEC2A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6549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3">
            <a:alphaModFix/>
          </a:blip>
          <a:srcRect l="4141" t="15286" r="4180" b="13041"/>
          <a:stretch/>
        </p:blipFill>
        <p:spPr>
          <a:xfrm>
            <a:off x="6588224" y="-27384"/>
            <a:ext cx="2592288" cy="731834"/>
          </a:xfrm>
          <a:prstGeom prst="rect">
            <a:avLst/>
          </a:prstGeom>
        </p:spPr>
      </p:pic>
      <p:sp>
        <p:nvSpPr>
          <p:cNvPr id="1027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403350" y="0"/>
            <a:ext cx="6481763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Paper Title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107950" y="744538"/>
            <a:ext cx="8928100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88224" y="-99392"/>
            <a:ext cx="2555776" cy="94090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77" r:id="rId1"/>
    <p:sldLayoutId id="2147483976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7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4"/>
          <p:cNvSpPr txBox="1">
            <a:spLocks noChangeArrowheads="1"/>
          </p:cNvSpPr>
          <p:nvPr/>
        </p:nvSpPr>
        <p:spPr bwMode="auto">
          <a:xfrm>
            <a:off x="467544" y="1916832"/>
            <a:ext cx="8458200" cy="2062103"/>
          </a:xfrm>
          <a:prstGeom prst="rect">
            <a:avLst/>
          </a:prstGeom>
          <a:gradFill rotWithShape="0"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dirty="0" smtClean="0"/>
              <a:t>Weather Classification with Deep Convolutional Neural Networks </a:t>
            </a:r>
          </a:p>
          <a:p>
            <a:pPr algn="ctr" eaLnBrk="1" hangingPunct="1"/>
            <a:r>
              <a:rPr lang="en-GB" b="1" i="1" dirty="0" smtClean="0"/>
              <a:t>Mohamed Elhoseiny</a:t>
            </a:r>
            <a:r>
              <a:rPr lang="en-GB" b="1" baseline="30000" dirty="0">
                <a:solidFill>
                  <a:srgbClr val="FF0000"/>
                </a:solidFill>
              </a:rPr>
              <a:t>1</a:t>
            </a:r>
            <a:r>
              <a:rPr lang="en-GB" b="1" i="1" dirty="0" smtClean="0"/>
              <a:t>, Sheng Huang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en-GB" b="1" i="1" dirty="0" smtClean="0"/>
              <a:t>, Ahmed Elgammal</a:t>
            </a:r>
            <a:r>
              <a:rPr lang="en-GB" b="1" baseline="30000" dirty="0">
                <a:solidFill>
                  <a:srgbClr val="FF0000"/>
                </a:solidFill>
              </a:rPr>
              <a:t>1</a:t>
            </a:r>
            <a:endParaRPr lang="en-GB" b="1" i="1" dirty="0"/>
          </a:p>
          <a:p>
            <a:pPr algn="ctr" eaLnBrk="1" hangingPunct="1">
              <a:spcAft>
                <a:spcPts val="1200"/>
              </a:spcAft>
            </a:pPr>
            <a:r>
              <a:rPr lang="en-GB" b="1" baseline="30000" dirty="0" smtClean="0">
                <a:solidFill>
                  <a:srgbClr val="FF0000"/>
                </a:solidFill>
              </a:rPr>
              <a:t>1</a:t>
            </a:r>
            <a:r>
              <a:rPr lang="en-GB" b="1" dirty="0" smtClean="0">
                <a:solidFill>
                  <a:srgbClr val="FF0000"/>
                </a:solidFill>
              </a:rPr>
              <a:t>Rutgers University  </a:t>
            </a:r>
            <a:r>
              <a:rPr lang="en-GB" b="1" baseline="30000" dirty="0" smtClean="0">
                <a:solidFill>
                  <a:srgbClr val="FF0000"/>
                </a:solidFill>
              </a:rPr>
              <a:t>2</a:t>
            </a:r>
            <a:r>
              <a:rPr lang="en-GB" b="1" dirty="0" smtClean="0">
                <a:solidFill>
                  <a:srgbClr val="FF0000"/>
                </a:solidFill>
              </a:rPr>
              <a:t>Chongqing </a:t>
            </a:r>
            <a:r>
              <a:rPr lang="en-GB" b="1" dirty="0">
                <a:solidFill>
                  <a:srgbClr val="FF0000"/>
                </a:solidFill>
              </a:rPr>
              <a:t>University</a:t>
            </a:r>
          </a:p>
        </p:txBody>
      </p:sp>
      <p:pic>
        <p:nvPicPr>
          <p:cNvPr id="9" name="Picture 8" descr="Rutgers_The_State_University_of_New_Jersey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077072"/>
            <a:ext cx="2736304" cy="273630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3664" y="4194720"/>
            <a:ext cx="2474640" cy="2474640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 </a:t>
            </a:r>
          </a:p>
          <a:p>
            <a:pPr lvl="1"/>
            <a:r>
              <a:rPr lang="en-US" sz="1600" b="1" dirty="0" smtClean="0"/>
              <a:t>Shadow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</p:txBody>
      </p:sp>
      <p:pic>
        <p:nvPicPr>
          <p:cNvPr id="4" name="Picture 3" descr="Screen Shot 2015-09-27 at 11.41.1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212976"/>
            <a:ext cx="8742764" cy="3024336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257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</a:t>
            </a:r>
          </a:p>
          <a:p>
            <a:pPr lvl="1"/>
            <a:r>
              <a:rPr lang="en-US" sz="1600" b="1" dirty="0"/>
              <a:t>S</a:t>
            </a:r>
            <a:r>
              <a:rPr lang="en-US" sz="1600" b="1" dirty="0" smtClean="0"/>
              <a:t>hadow</a:t>
            </a:r>
            <a:endParaRPr lang="en-US" sz="1600" b="1" dirty="0" smtClean="0"/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</p:txBody>
      </p:sp>
      <p:pic>
        <p:nvPicPr>
          <p:cNvPr id="3" name="Picture 2" descr="Screen Shot 2015-09-27 at 11.41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068960"/>
            <a:ext cx="6858000" cy="312420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 </a:t>
            </a:r>
          </a:p>
          <a:p>
            <a:pPr lvl="1"/>
            <a:r>
              <a:rPr lang="en-US" sz="1600" b="1" dirty="0" smtClean="0"/>
              <a:t>Shadow</a:t>
            </a:r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Haze</a:t>
            </a:r>
          </a:p>
          <a:p>
            <a:pPr marL="457200" lvl="1" indent="0"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6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060848"/>
            <a:ext cx="5868144" cy="4401108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45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 </a:t>
            </a:r>
          </a:p>
          <a:p>
            <a:pPr lvl="1"/>
            <a:r>
              <a:rPr lang="en-US" sz="1600" b="1" dirty="0" smtClean="0"/>
              <a:t>Shadow</a:t>
            </a:r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marL="457200" lvl="1" indent="0">
              <a:buNone/>
            </a:pPr>
            <a:endParaRPr lang="en-US" sz="1600" b="1" dirty="0">
              <a:solidFill>
                <a:srgbClr val="0000FF"/>
              </a:solidFill>
            </a:endParaRPr>
          </a:p>
          <a:p>
            <a:pPr marL="457200" lvl="1" indent="0"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  <a:p>
            <a:r>
              <a:rPr lang="en-US" sz="2000" b="1" dirty="0" smtClean="0"/>
              <a:t>Based on these features collaborative learning algorithm was built on top to classify the weather in images.</a:t>
            </a:r>
            <a:endParaRPr lang="en-US" sz="2000" b="1" dirty="0"/>
          </a:p>
          <a:p>
            <a:pPr marL="457200" lvl="1" indent="0">
              <a:buNone/>
            </a:pPr>
            <a:endParaRPr lang="en-US" sz="1600" b="1" dirty="0" smtClean="0">
              <a:solidFill>
                <a:srgbClr val="0000FF"/>
              </a:solidFill>
            </a:endParaRP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4927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5-09-20 at 9.59.3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9" b="30499"/>
          <a:stretch/>
        </p:blipFill>
        <p:spPr>
          <a:xfrm>
            <a:off x="251520" y="1052736"/>
            <a:ext cx="8640960" cy="3693889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7544" y="4293095"/>
            <a:ext cx="8208912" cy="4320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Existing methods for weather Classification, based on the latest dataset </a:t>
            </a:r>
            <a:r>
              <a:rPr lang="en-US" sz="2000" b="1" dirty="0" smtClean="0"/>
              <a:t>collected </a:t>
            </a:r>
            <a:r>
              <a:rPr lang="en-US" sz="2000" b="1" dirty="0" smtClean="0"/>
              <a:t>by Lu et al, CVPR, 2014 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971600" y="5109567"/>
            <a:ext cx="6536853" cy="1440160"/>
            <a:chOff x="971600" y="5109567"/>
            <a:chExt cx="6536853" cy="1440160"/>
          </a:xfrm>
        </p:grpSpPr>
        <p:pic>
          <p:nvPicPr>
            <p:cNvPr id="2" name="Picture 1" descr="Screen Shot 2015-09-30 at 9.54.57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451" y="5109567"/>
              <a:ext cx="4914002" cy="1440160"/>
            </a:xfrm>
            <a:prstGeom prst="rect">
              <a:avLst/>
            </a:prstGeom>
          </p:spPr>
        </p:pic>
        <p:pic>
          <p:nvPicPr>
            <p:cNvPr id="9" name="Content Placeholder 5" descr="Screen Shot 2015-09-20 at 9.59.38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7" t="6637" r="28315" b="87168"/>
            <a:stretch/>
          </p:blipFill>
          <p:spPr>
            <a:xfrm>
              <a:off x="971600" y="5725386"/>
              <a:ext cx="1872208" cy="349753"/>
            </a:xfrm>
            <a:prstGeom prst="rect">
              <a:avLst/>
            </a:prstGeom>
          </p:spPr>
        </p:pic>
      </p:grpSp>
      <p:sp>
        <p:nvSpPr>
          <p:cNvPr id="10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89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CNN Study (Based on </a:t>
            </a:r>
            <a:r>
              <a:rPr lang="en-US" sz="2000" b="1" dirty="0" err="1" smtClean="0">
                <a:solidFill>
                  <a:srgbClr val="0000FF"/>
                </a:solidFill>
              </a:rPr>
              <a:t>AlexNet</a:t>
            </a:r>
            <a:r>
              <a:rPr lang="en-US" sz="2000" b="1" dirty="0" smtClean="0">
                <a:solidFill>
                  <a:srgbClr val="0000FF"/>
                </a:solidFill>
              </a:rPr>
              <a:t>, NIPS, 2012)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WCNN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9144000" cy="2043252"/>
          </a:xfrm>
          <a:prstGeom prst="rect">
            <a:avLst/>
          </a:prstGeom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34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Detailed Weather CNN (Adapted to weather task starting from </a:t>
            </a:r>
            <a:r>
              <a:rPr lang="en-US" sz="2000" b="1" dirty="0" err="1" smtClean="0">
                <a:solidFill>
                  <a:srgbClr val="0000FF"/>
                </a:solidFill>
              </a:rPr>
              <a:t>AlexNet</a:t>
            </a:r>
            <a:r>
              <a:rPr lang="en-US" sz="2000" b="1" dirty="0" smtClean="0">
                <a:solidFill>
                  <a:srgbClr val="0000FF"/>
                </a:solidFill>
              </a:rPr>
              <a:t>,</a:t>
            </a:r>
            <a:r>
              <a:rPr lang="en-US" sz="2000" b="1" dirty="0">
                <a:solidFill>
                  <a:srgbClr val="0000FF"/>
                </a:solidFill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</a:rPr>
              <a:t>NIPS, 2012</a:t>
            </a:r>
            <a:r>
              <a:rPr lang="en-US" sz="2000" b="1" dirty="0" smtClean="0">
                <a:solidFill>
                  <a:srgbClr val="0000FF"/>
                </a:solidFill>
              </a:rPr>
              <a:t>).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3" name="Picture 2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9"/>
          <a:stretch/>
        </p:blipFill>
        <p:spPr>
          <a:xfrm>
            <a:off x="395536" y="2423593"/>
            <a:ext cx="1526480" cy="1539196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5788045" y="4223452"/>
            <a:ext cx="98624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5650001" y="4103261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5804887" y="3970193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648532" y="3847616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4913925" y="3527560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912456" y="3784856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774412" y="3407372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74412" y="3664669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ube 12"/>
          <p:cNvSpPr/>
          <p:nvPr/>
        </p:nvSpPr>
        <p:spPr>
          <a:xfrm flipH="1">
            <a:off x="5495026" y="3173723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 flipH="1">
            <a:off x="4647859" y="3173723"/>
            <a:ext cx="758081" cy="1156367"/>
          </a:xfrm>
          <a:prstGeom prst="cube">
            <a:avLst>
              <a:gd name="adj" fmla="val 53279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be 14"/>
          <p:cNvSpPr/>
          <p:nvPr/>
        </p:nvSpPr>
        <p:spPr>
          <a:xfrm flipH="1">
            <a:off x="3639610" y="2661619"/>
            <a:ext cx="883165" cy="1775107"/>
          </a:xfrm>
          <a:prstGeom prst="cube">
            <a:avLst>
              <a:gd name="adj" fmla="val 75830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be 15"/>
          <p:cNvSpPr/>
          <p:nvPr/>
        </p:nvSpPr>
        <p:spPr>
          <a:xfrm flipH="1">
            <a:off x="2396344" y="2410639"/>
            <a:ext cx="1020897" cy="2209339"/>
          </a:xfrm>
          <a:prstGeom prst="cube">
            <a:avLst>
              <a:gd name="adj" fmla="val 91145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4002214" y="3538606"/>
            <a:ext cx="1020897" cy="42654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54989" y="3751878"/>
            <a:ext cx="768122" cy="213272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4252383" y="3965151"/>
            <a:ext cx="770728" cy="24329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3775235" y="3765585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4020662" y="3976723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4025403" y="3978858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 flipH="1">
            <a:off x="4023269" y="3520158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2447830" y="2980497"/>
            <a:ext cx="1449523" cy="923048"/>
            <a:chOff x="2894055" y="3962400"/>
            <a:chExt cx="621920" cy="478652"/>
          </a:xfrm>
        </p:grpSpPr>
        <p:cxnSp>
          <p:nvCxnSpPr>
            <p:cNvPr id="30" name="Straight Connector 29"/>
            <p:cNvCxnSpPr/>
            <p:nvPr/>
          </p:nvCxnSpPr>
          <p:spPr>
            <a:xfrm>
              <a:off x="2894055" y="3962400"/>
              <a:ext cx="621920" cy="3048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048043" y="4114800"/>
              <a:ext cx="467932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V="1">
              <a:off x="3046455" y="4267200"/>
              <a:ext cx="469520" cy="173852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>
              <a:off x="2731723" y="41247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6200000" flipH="1">
              <a:off x="2894055" y="4288652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5400000">
              <a:off x="2884123" y="42771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16200000" flipH="1">
              <a:off x="2895643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/>
          <p:nvPr/>
        </p:nvCxnSpPr>
        <p:spPr>
          <a:xfrm>
            <a:off x="6526729" y="3477001"/>
            <a:ext cx="1043724" cy="16758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696391" y="3616618"/>
            <a:ext cx="749202" cy="2796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6696391" y="3644579"/>
            <a:ext cx="874062" cy="16445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ube 39"/>
          <p:cNvSpPr/>
          <p:nvPr/>
        </p:nvSpPr>
        <p:spPr>
          <a:xfrm flipH="1">
            <a:off x="6480064" y="3186546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Cube 40"/>
          <p:cNvSpPr/>
          <p:nvPr/>
        </p:nvSpPr>
        <p:spPr>
          <a:xfrm flipH="1">
            <a:off x="7446616" y="3374808"/>
            <a:ext cx="699724" cy="897548"/>
          </a:xfrm>
          <a:prstGeom prst="cube">
            <a:avLst>
              <a:gd name="adj" fmla="val 4445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/>
          <p:cNvGrpSpPr/>
          <p:nvPr/>
        </p:nvGrpSpPr>
        <p:grpSpPr>
          <a:xfrm>
            <a:off x="4772943" y="3407371"/>
            <a:ext cx="142451" cy="377486"/>
            <a:chOff x="2197480" y="3636148"/>
            <a:chExt cx="153988" cy="478652"/>
          </a:xfrm>
        </p:grpSpPr>
        <p:cxnSp>
          <p:nvCxnSpPr>
            <p:cNvPr id="43" name="Straight Connector 42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5580588" y="3407372"/>
            <a:ext cx="142451" cy="377486"/>
            <a:chOff x="2197480" y="3636148"/>
            <a:chExt cx="153988" cy="478652"/>
          </a:xfrm>
        </p:grpSpPr>
        <p:cxnSp>
          <p:nvCxnSpPr>
            <p:cNvPr id="48" name="Straight Connector 47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5648532" y="3845966"/>
            <a:ext cx="142451" cy="377486"/>
            <a:chOff x="2197480" y="3636148"/>
            <a:chExt cx="153988" cy="478652"/>
          </a:xfrm>
        </p:grpSpPr>
        <p:cxnSp>
          <p:nvCxnSpPr>
            <p:cNvPr id="53" name="Straight Connector 52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/>
          <p:cNvGrpSpPr/>
          <p:nvPr/>
        </p:nvGrpSpPr>
        <p:grpSpPr>
          <a:xfrm>
            <a:off x="6631838" y="3847616"/>
            <a:ext cx="142451" cy="377486"/>
            <a:chOff x="2197480" y="3636148"/>
            <a:chExt cx="153988" cy="478652"/>
          </a:xfrm>
        </p:grpSpPr>
        <p:cxnSp>
          <p:nvCxnSpPr>
            <p:cNvPr id="58" name="Straight Connector 57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2" name="Straight Connector 61"/>
          <p:cNvCxnSpPr/>
          <p:nvPr/>
        </p:nvCxnSpPr>
        <p:spPr>
          <a:xfrm rot="5400000">
            <a:off x="6428658" y="3573570"/>
            <a:ext cx="193532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6525426" y="3670528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rot="5400000">
            <a:off x="6588596" y="3720437"/>
            <a:ext cx="210313" cy="2669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6526729" y="3478112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2486377" y="3573016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67" name="TextBox 66"/>
          <p:cNvSpPr txBox="1"/>
          <p:nvPr/>
        </p:nvSpPr>
        <p:spPr>
          <a:xfrm>
            <a:off x="2165978" y="3212976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68" name="TextBox 67"/>
          <p:cNvSpPr txBox="1"/>
          <p:nvPr/>
        </p:nvSpPr>
        <p:spPr>
          <a:xfrm>
            <a:off x="4221112" y="4418951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96</a:t>
            </a:r>
            <a:endParaRPr lang="en-US" sz="1000" dirty="0"/>
          </a:p>
        </p:txBody>
      </p:sp>
      <p:sp>
        <p:nvSpPr>
          <p:cNvPr id="69" name="TextBox 68"/>
          <p:cNvSpPr txBox="1"/>
          <p:nvPr/>
        </p:nvSpPr>
        <p:spPr>
          <a:xfrm>
            <a:off x="3995936" y="404687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70" name="TextBox 69"/>
          <p:cNvSpPr txBox="1"/>
          <p:nvPr/>
        </p:nvSpPr>
        <p:spPr>
          <a:xfrm>
            <a:off x="3811957" y="3692334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71" name="TextBox 70"/>
          <p:cNvSpPr txBox="1"/>
          <p:nvPr/>
        </p:nvSpPr>
        <p:spPr>
          <a:xfrm>
            <a:off x="4676053" y="3659486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4572000" y="3433110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87234" y="4088718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488490" y="3861048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620269" y="3573016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484312" y="3298352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5003721" y="4316760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sp>
        <p:nvSpPr>
          <p:cNvPr id="78" name="TextBox 77"/>
          <p:cNvSpPr txBox="1"/>
          <p:nvPr/>
        </p:nvSpPr>
        <p:spPr>
          <a:xfrm>
            <a:off x="5880589" y="4316822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79" name="TextBox 78"/>
          <p:cNvSpPr txBox="1"/>
          <p:nvPr/>
        </p:nvSpPr>
        <p:spPr>
          <a:xfrm>
            <a:off x="6870839" y="4330151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80" name="TextBox 79"/>
          <p:cNvSpPr txBox="1"/>
          <p:nvPr/>
        </p:nvSpPr>
        <p:spPr>
          <a:xfrm>
            <a:off x="7700859" y="4250139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372481" y="4343393"/>
            <a:ext cx="355203" cy="24937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1403648" y="4007769"/>
            <a:ext cx="176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dirty="0" smtClean="0"/>
              <a:t>Input Image 227 </a:t>
            </a:r>
            <a:r>
              <a:rPr lang="en-US" sz="1100" dirty="0" err="1" smtClean="0"/>
              <a:t>x</a:t>
            </a:r>
            <a:r>
              <a:rPr lang="en-US" sz="1100" dirty="0" smtClean="0"/>
              <a:t> 227</a:t>
            </a:r>
          </a:p>
        </p:txBody>
      </p:sp>
      <p:sp>
        <p:nvSpPr>
          <p:cNvPr id="113" name="Curved Down Arrow 112"/>
          <p:cNvSpPr/>
          <p:nvPr/>
        </p:nvSpPr>
        <p:spPr>
          <a:xfrm>
            <a:off x="1763688" y="1775521"/>
            <a:ext cx="864096" cy="708604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Cube 23"/>
          <p:cNvSpPr/>
          <p:nvPr/>
        </p:nvSpPr>
        <p:spPr>
          <a:xfrm rot="10800000" flipH="1">
            <a:off x="6804248" y="5015881"/>
            <a:ext cx="1224136" cy="979996"/>
          </a:xfrm>
          <a:prstGeom prst="cube">
            <a:avLst>
              <a:gd name="adj" fmla="val 82266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ube 24"/>
          <p:cNvSpPr/>
          <p:nvPr/>
        </p:nvSpPr>
        <p:spPr>
          <a:xfrm rot="10800000" flipH="1">
            <a:off x="5652120" y="5004737"/>
            <a:ext cx="1080120" cy="947247"/>
          </a:xfrm>
          <a:prstGeom prst="cube">
            <a:avLst>
              <a:gd name="adj" fmla="val 8024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444208" y="5447929"/>
            <a:ext cx="504056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1" name="Picture 110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3" r="13332"/>
          <a:stretch/>
        </p:blipFill>
        <p:spPr>
          <a:xfrm rot="10800000" flipV="1">
            <a:off x="5354349" y="4797152"/>
            <a:ext cx="585803" cy="1509462"/>
          </a:xfrm>
          <a:prstGeom prst="rect">
            <a:avLst/>
          </a:prstGeom>
        </p:spPr>
      </p:pic>
      <p:pic>
        <p:nvPicPr>
          <p:cNvPr id="120" name="Picture 119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4"/>
          <a:stretch/>
        </p:blipFill>
        <p:spPr>
          <a:xfrm rot="10800000" flipH="1" flipV="1">
            <a:off x="4566832" y="4757048"/>
            <a:ext cx="1082213" cy="1509462"/>
          </a:xfrm>
          <a:prstGeom prst="rect">
            <a:avLst/>
          </a:prstGeom>
        </p:spPr>
      </p:pic>
      <p:cxnSp>
        <p:nvCxnSpPr>
          <p:cNvPr id="128" name="Straight Arrow Connector 127"/>
          <p:cNvCxnSpPr/>
          <p:nvPr/>
        </p:nvCxnSpPr>
        <p:spPr>
          <a:xfrm flipH="1">
            <a:off x="7596336" y="5447929"/>
            <a:ext cx="360040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/>
          <p:cNvCxnSpPr>
            <a:stCxn id="80" idx="2"/>
          </p:cNvCxnSpPr>
          <p:nvPr/>
        </p:nvCxnSpPr>
        <p:spPr>
          <a:xfrm>
            <a:off x="7936630" y="4496360"/>
            <a:ext cx="19746" cy="951569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 rot="2770590">
            <a:off x="7108833" y="5432873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36" name="TextBox 135"/>
          <p:cNvSpPr txBox="1"/>
          <p:nvPr/>
        </p:nvSpPr>
        <p:spPr>
          <a:xfrm rot="2770590">
            <a:off x="5884697" y="5360865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37" name="TextBox 136"/>
          <p:cNvSpPr txBox="1"/>
          <p:nvPr/>
        </p:nvSpPr>
        <p:spPr>
          <a:xfrm>
            <a:off x="3230584" y="4567760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sp>
        <p:nvSpPr>
          <p:cNvPr id="13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91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40" grpId="0" animBg="1"/>
      <p:bldP spid="41" grpId="0" animBg="1"/>
      <p:bldP spid="66" grpId="0"/>
      <p:bldP spid="67" grpId="0"/>
      <p:bldP spid="67" grpId="1"/>
      <p:bldP spid="68" grpId="0"/>
      <p:bldP spid="68" grpId="1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112" grpId="0"/>
      <p:bldP spid="113" grpId="0" animBg="1"/>
      <p:bldP spid="24" grpId="0" animBg="1"/>
      <p:bldP spid="25" grpId="0" animBg="1"/>
      <p:bldP spid="97" grpId="0"/>
      <p:bldP spid="136" grpId="0"/>
      <p:bldP spid="13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5-09-20 at 9.59.38 P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9" b="30499"/>
          <a:stretch/>
        </p:blipFill>
        <p:spPr>
          <a:xfrm>
            <a:off x="251520" y="1052736"/>
            <a:ext cx="8640960" cy="3693889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7544" y="4293095"/>
            <a:ext cx="8208912" cy="4320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Existing methods for weather Classification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9" name="Picture 8" descr="Screen Shot 2015-09-30 at 9.5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04" y="6109692"/>
            <a:ext cx="2327640" cy="7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778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5-09-20 at 9.59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9" b="-15289"/>
          <a:stretch>
            <a:fillRect/>
          </a:stretch>
        </p:blipFill>
        <p:spPr>
          <a:xfrm>
            <a:off x="251520" y="1052736"/>
            <a:ext cx="8640960" cy="5688632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7544" y="4293095"/>
            <a:ext cx="8208912" cy="4320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544" y="5517232"/>
            <a:ext cx="8208911" cy="3962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Comparison with the State of the Art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18</a:t>
            </a:fld>
            <a:endParaRPr lang="en-US" dirty="0"/>
          </a:p>
        </p:txBody>
      </p:sp>
      <p:pic>
        <p:nvPicPr>
          <p:cNvPr id="10" name="Picture 9" descr="Screen Shot 2015-09-30 at 9.54.5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504" y="6109692"/>
            <a:ext cx="2327640" cy="74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87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>
                <a:solidFill>
                  <a:srgbClr val="0000FF"/>
                </a:solidFill>
              </a:rPr>
              <a:t>T</a:t>
            </a:r>
            <a:r>
              <a:rPr lang="en-US" sz="2000" b="1" dirty="0" smtClean="0">
                <a:solidFill>
                  <a:srgbClr val="0000FF"/>
                </a:solidFill>
              </a:rPr>
              <a:t>hree questions about CNNs for weather classification</a:t>
            </a:r>
            <a:endParaRPr lang="en-US" sz="2000" b="1" dirty="0" smtClean="0"/>
          </a:p>
          <a:p>
            <a:pPr marL="0" indent="0">
              <a:buNone/>
            </a:pP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How </a:t>
            </a:r>
            <a:r>
              <a:rPr lang="en-US" sz="2000" b="1" dirty="0"/>
              <a:t>good is the representation at different layers of </a:t>
            </a:r>
            <a:r>
              <a:rPr lang="en-US" sz="2000" b="1" dirty="0" smtClean="0"/>
              <a:t>a pre</a:t>
            </a:r>
            <a:r>
              <a:rPr lang="en-US" sz="2000" b="1" dirty="0"/>
              <a:t>-trained </a:t>
            </a:r>
            <a:r>
              <a:rPr lang="en-US" sz="2000" b="1" dirty="0" smtClean="0"/>
              <a:t>CNN?</a:t>
            </a: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How </a:t>
            </a:r>
            <a:r>
              <a:rPr lang="en-US" sz="2000" b="1" dirty="0"/>
              <a:t>fine-tuning of a pre-trained CNN optimized </a:t>
            </a:r>
            <a:r>
              <a:rPr lang="en-US" sz="2000" b="1" dirty="0" smtClean="0"/>
              <a:t>for weather </a:t>
            </a:r>
            <a:r>
              <a:rPr lang="en-US" sz="2000" b="1" dirty="0"/>
              <a:t>classification </a:t>
            </a:r>
            <a:r>
              <a:rPr lang="en-US" sz="2000" b="1" dirty="0" smtClean="0"/>
              <a:t>affect </a:t>
            </a:r>
            <a:r>
              <a:rPr lang="en-US" sz="2000" b="1" dirty="0"/>
              <a:t>the </a:t>
            </a:r>
            <a:r>
              <a:rPr lang="en-US" sz="2000" b="1" dirty="0" smtClean="0"/>
              <a:t>representation at </a:t>
            </a:r>
            <a:r>
              <a:rPr lang="en-US" sz="2000" b="1" dirty="0"/>
              <a:t>each </a:t>
            </a:r>
            <a:r>
              <a:rPr lang="en-US" sz="2000" b="1" dirty="0" smtClean="0"/>
              <a:t>layer?</a:t>
            </a:r>
            <a:endParaRPr lang="en-US" sz="2000" b="1" dirty="0" smtClean="0"/>
          </a:p>
          <a:p>
            <a:pPr marL="457200" indent="-457200">
              <a:buFont typeface="+mj-lt"/>
              <a:buAutoNum type="arabicPeriod"/>
            </a:pPr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000" b="1" dirty="0" smtClean="0"/>
              <a:t>How </a:t>
            </a:r>
            <a:r>
              <a:rPr lang="en-US" sz="2000" b="1" dirty="0"/>
              <a:t>spatial coherence is important in CNN-</a:t>
            </a:r>
            <a:r>
              <a:rPr lang="en-US" sz="2000" b="1" dirty="0" smtClean="0"/>
              <a:t>based weather </a:t>
            </a:r>
            <a:r>
              <a:rPr lang="en-US" sz="2000" b="1" dirty="0"/>
              <a:t>classification?</a:t>
            </a:r>
            <a:endParaRPr lang="en-US" sz="20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-3653692" y="-205153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88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Weather condition strongly influences both daily life and several visual systems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 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                          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2132856"/>
            <a:ext cx="2736304" cy="18242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2037913"/>
            <a:ext cx="2952328" cy="1967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4581127"/>
            <a:ext cx="3816424" cy="214509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5536" y="1700808"/>
            <a:ext cx="2622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Solar Energy Systems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427984" y="1619508"/>
            <a:ext cx="29033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000"/>
                </a:solidFill>
              </a:rPr>
              <a:t>Outdoor sporting Events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1520" y="4221088"/>
            <a:ext cx="414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Vehicle Assistance Driving </a:t>
            </a:r>
            <a:r>
              <a:rPr lang="en-US" b="1" dirty="0" smtClean="0">
                <a:solidFill>
                  <a:srgbClr val="000000"/>
                </a:solidFill>
              </a:rPr>
              <a:t>Systems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</a:t>
            </a:fld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107504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Q1) How </a:t>
            </a:r>
            <a:r>
              <a:rPr lang="en-US" sz="2000" b="1" dirty="0"/>
              <a:t>good is the representation at different layers of a pre-trained </a:t>
            </a:r>
            <a:r>
              <a:rPr lang="en-US" sz="2000" b="1" dirty="0" smtClean="0"/>
              <a:t>CNN (i.e., </a:t>
            </a:r>
            <a:r>
              <a:rPr lang="en-US" sz="2000" b="1" dirty="0" err="1" smtClean="0"/>
              <a:t>ImageNet</a:t>
            </a:r>
            <a:r>
              <a:rPr lang="en-US" sz="2000" b="1" dirty="0" smtClean="0"/>
              <a:t> CNN)?</a:t>
            </a:r>
          </a:p>
          <a:p>
            <a:pPr lvl="1"/>
            <a:r>
              <a:rPr lang="en-US" sz="1600" b="1" dirty="0" smtClean="0"/>
              <a:t>We computed neuron activations in these network as the representations of  the network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97" name="Picture 96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9"/>
          <a:stretch/>
        </p:blipFill>
        <p:spPr>
          <a:xfrm>
            <a:off x="683568" y="2798842"/>
            <a:ext cx="1526480" cy="1539196"/>
          </a:xfrm>
          <a:prstGeom prst="rect">
            <a:avLst/>
          </a:prstGeom>
        </p:spPr>
      </p:pic>
      <p:cxnSp>
        <p:nvCxnSpPr>
          <p:cNvPr id="98" name="Straight Connector 97"/>
          <p:cNvCxnSpPr/>
          <p:nvPr/>
        </p:nvCxnSpPr>
        <p:spPr>
          <a:xfrm flipV="1">
            <a:off x="6076077" y="4598701"/>
            <a:ext cx="98624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938033" y="4478510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6092919" y="4345442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936564" y="4222865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201957" y="3902809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200488" y="4160105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5062444" y="3782621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5062444" y="4039918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ube 105"/>
          <p:cNvSpPr/>
          <p:nvPr/>
        </p:nvSpPr>
        <p:spPr>
          <a:xfrm flipH="1">
            <a:off x="5783058" y="3548972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ube 106"/>
          <p:cNvSpPr/>
          <p:nvPr/>
        </p:nvSpPr>
        <p:spPr>
          <a:xfrm flipH="1">
            <a:off x="4935891" y="3548972"/>
            <a:ext cx="758081" cy="1156367"/>
          </a:xfrm>
          <a:prstGeom prst="cube">
            <a:avLst>
              <a:gd name="adj" fmla="val 53279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ube 107"/>
          <p:cNvSpPr/>
          <p:nvPr/>
        </p:nvSpPr>
        <p:spPr>
          <a:xfrm flipH="1">
            <a:off x="3927642" y="3036868"/>
            <a:ext cx="883165" cy="1775107"/>
          </a:xfrm>
          <a:prstGeom prst="cube">
            <a:avLst>
              <a:gd name="adj" fmla="val 75830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ube 108"/>
          <p:cNvSpPr/>
          <p:nvPr/>
        </p:nvSpPr>
        <p:spPr>
          <a:xfrm flipH="1">
            <a:off x="2684376" y="2785888"/>
            <a:ext cx="1020897" cy="2209339"/>
          </a:xfrm>
          <a:prstGeom prst="cube">
            <a:avLst>
              <a:gd name="adj" fmla="val 91145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4290246" y="3913855"/>
            <a:ext cx="1020897" cy="42654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543021" y="4127127"/>
            <a:ext cx="768122" cy="213272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4540415" y="4340400"/>
            <a:ext cx="770728" cy="24329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>
            <a:off x="4063267" y="4140834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4308694" y="4351972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4313435" y="4354107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16200000" flipH="1">
            <a:off x="4311301" y="3895407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2735862" y="3355746"/>
            <a:ext cx="1449523" cy="923048"/>
            <a:chOff x="2894055" y="3962400"/>
            <a:chExt cx="621920" cy="47865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2894055" y="3962400"/>
              <a:ext cx="621920" cy="3048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048043" y="4114800"/>
              <a:ext cx="467932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046455" y="4267200"/>
              <a:ext cx="469520" cy="173852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2731723" y="41247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2894055" y="4288652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2884123" y="42771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6200000" flipH="1">
              <a:off x="2895643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Straight Connector 124"/>
          <p:cNvCxnSpPr/>
          <p:nvPr/>
        </p:nvCxnSpPr>
        <p:spPr>
          <a:xfrm>
            <a:off x="6814761" y="3852250"/>
            <a:ext cx="1043724" cy="16758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984423" y="3991867"/>
            <a:ext cx="749202" cy="2796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984423" y="4019828"/>
            <a:ext cx="874062" cy="16445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Cube 127"/>
          <p:cNvSpPr/>
          <p:nvPr/>
        </p:nvSpPr>
        <p:spPr>
          <a:xfrm flipH="1">
            <a:off x="6768096" y="3561795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ube 128"/>
          <p:cNvSpPr/>
          <p:nvPr/>
        </p:nvSpPr>
        <p:spPr>
          <a:xfrm flipH="1">
            <a:off x="7734648" y="3750057"/>
            <a:ext cx="699724" cy="897548"/>
          </a:xfrm>
          <a:prstGeom prst="cube">
            <a:avLst>
              <a:gd name="adj" fmla="val 4445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/>
          <p:cNvGrpSpPr/>
          <p:nvPr/>
        </p:nvGrpSpPr>
        <p:grpSpPr>
          <a:xfrm>
            <a:off x="5076056" y="3789508"/>
            <a:ext cx="142451" cy="377486"/>
            <a:chOff x="2197480" y="3636148"/>
            <a:chExt cx="153988" cy="478652"/>
          </a:xfrm>
        </p:grpSpPr>
        <p:cxnSp>
          <p:nvCxnSpPr>
            <p:cNvPr id="131" name="Straight Connector 13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5868620" y="3782621"/>
            <a:ext cx="142451" cy="377486"/>
            <a:chOff x="2197480" y="3636148"/>
            <a:chExt cx="153988" cy="478652"/>
          </a:xfrm>
        </p:grpSpPr>
        <p:cxnSp>
          <p:nvCxnSpPr>
            <p:cNvPr id="136" name="Straight Connector 13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5936564" y="4221215"/>
            <a:ext cx="142451" cy="377486"/>
            <a:chOff x="2197480" y="3636148"/>
            <a:chExt cx="153988" cy="478652"/>
          </a:xfrm>
        </p:grpSpPr>
        <p:cxnSp>
          <p:nvCxnSpPr>
            <p:cNvPr id="141" name="Straight Connector 14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6919870" y="4222865"/>
            <a:ext cx="142451" cy="377486"/>
            <a:chOff x="2197480" y="3636148"/>
            <a:chExt cx="153988" cy="478652"/>
          </a:xfrm>
        </p:grpSpPr>
        <p:cxnSp>
          <p:nvCxnSpPr>
            <p:cNvPr id="146" name="Straight Connector 14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Straight Connector 149"/>
          <p:cNvCxnSpPr/>
          <p:nvPr/>
        </p:nvCxnSpPr>
        <p:spPr>
          <a:xfrm rot="5400000">
            <a:off x="6716690" y="3948819"/>
            <a:ext cx="193532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6813458" y="4045777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6876628" y="4095686"/>
            <a:ext cx="210313" cy="2669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14761" y="3853361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2774409" y="394826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5" name="TextBox 154"/>
          <p:cNvSpPr txBox="1"/>
          <p:nvPr/>
        </p:nvSpPr>
        <p:spPr>
          <a:xfrm>
            <a:off x="2454010" y="358822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509144" y="47942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96</a:t>
            </a:r>
            <a:endParaRPr lang="en-US" sz="1000" dirty="0"/>
          </a:p>
        </p:txBody>
      </p:sp>
      <p:sp>
        <p:nvSpPr>
          <p:cNvPr id="157" name="TextBox 156"/>
          <p:cNvSpPr txBox="1"/>
          <p:nvPr/>
        </p:nvSpPr>
        <p:spPr>
          <a:xfrm>
            <a:off x="4283968" y="4422124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8" name="TextBox 157"/>
          <p:cNvSpPr txBox="1"/>
          <p:nvPr/>
        </p:nvSpPr>
        <p:spPr>
          <a:xfrm>
            <a:off x="4099989" y="4067583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964085" y="403473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860032" y="380835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875266" y="446396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776522" y="423629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908301" y="394826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772344" y="3673601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291753" y="4692009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sp>
        <p:nvSpPr>
          <p:cNvPr id="166" name="TextBox 165"/>
          <p:cNvSpPr txBox="1"/>
          <p:nvPr/>
        </p:nvSpPr>
        <p:spPr>
          <a:xfrm>
            <a:off x="6168621" y="4692071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7" name="TextBox 166"/>
          <p:cNvSpPr txBox="1"/>
          <p:nvPr/>
        </p:nvSpPr>
        <p:spPr>
          <a:xfrm>
            <a:off x="7158871" y="4705400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988891" y="4625388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2660513" y="4718642"/>
            <a:ext cx="355203" cy="24937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691680" y="4383018"/>
            <a:ext cx="176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dirty="0" smtClean="0"/>
              <a:t>Input Image 227 </a:t>
            </a:r>
            <a:r>
              <a:rPr lang="en-US" sz="1100" dirty="0" err="1" smtClean="0"/>
              <a:t>x</a:t>
            </a:r>
            <a:r>
              <a:rPr lang="en-US" sz="1100" dirty="0" smtClean="0"/>
              <a:t> 227</a:t>
            </a:r>
          </a:p>
        </p:txBody>
      </p:sp>
      <p:sp>
        <p:nvSpPr>
          <p:cNvPr id="171" name="Curved Down Arrow 170"/>
          <p:cNvSpPr/>
          <p:nvPr/>
        </p:nvSpPr>
        <p:spPr>
          <a:xfrm>
            <a:off x="2051720" y="2150770"/>
            <a:ext cx="864096" cy="708604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Cube 171"/>
          <p:cNvSpPr/>
          <p:nvPr/>
        </p:nvSpPr>
        <p:spPr>
          <a:xfrm rot="10800000" flipH="1">
            <a:off x="7092280" y="5391130"/>
            <a:ext cx="1224136" cy="979996"/>
          </a:xfrm>
          <a:prstGeom prst="cube">
            <a:avLst>
              <a:gd name="adj" fmla="val 82266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Cube 172"/>
          <p:cNvSpPr/>
          <p:nvPr/>
        </p:nvSpPr>
        <p:spPr>
          <a:xfrm rot="10800000" flipH="1">
            <a:off x="5940152" y="5379986"/>
            <a:ext cx="1080120" cy="947247"/>
          </a:xfrm>
          <a:prstGeom prst="cube">
            <a:avLst>
              <a:gd name="adj" fmla="val 8024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Arrow Connector 173"/>
          <p:cNvCxnSpPr/>
          <p:nvPr/>
        </p:nvCxnSpPr>
        <p:spPr>
          <a:xfrm flipH="1">
            <a:off x="6732240" y="5823178"/>
            <a:ext cx="504056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 flipH="1">
            <a:off x="7884368" y="5823178"/>
            <a:ext cx="360040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68" idx="2"/>
          </p:cNvCxnSpPr>
          <p:nvPr/>
        </p:nvCxnSpPr>
        <p:spPr>
          <a:xfrm>
            <a:off x="8224662" y="4871609"/>
            <a:ext cx="19746" cy="951569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 rot="2770590">
            <a:off x="7396865" y="5808122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0" name="TextBox 179"/>
          <p:cNvSpPr txBox="1"/>
          <p:nvPr/>
        </p:nvSpPr>
        <p:spPr>
          <a:xfrm rot="2770590">
            <a:off x="6172729" y="5736114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1" name="TextBox 180"/>
          <p:cNvSpPr txBox="1"/>
          <p:nvPr/>
        </p:nvSpPr>
        <p:spPr>
          <a:xfrm>
            <a:off x="3518616" y="494300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4211960" y="243880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923928" y="217719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pool1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5" name="Straight Arrow Connector 184"/>
          <p:cNvCxnSpPr/>
          <p:nvPr/>
        </p:nvCxnSpPr>
        <p:spPr>
          <a:xfrm>
            <a:off x="5220072" y="279884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4860032" y="243880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pool2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6084168" y="2870850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572412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conv3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>
            <a:off x="7164288" y="2726834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80424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conv4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8028384" y="2798842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668344" y="258281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pool5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5" name="Straight Arrow Connector 194"/>
          <p:cNvCxnSpPr>
            <a:endCxn id="172" idx="0"/>
          </p:cNvCxnSpPr>
          <p:nvPr/>
        </p:nvCxnSpPr>
        <p:spPr>
          <a:xfrm flipV="1">
            <a:off x="8100392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7884368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fc6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flipV="1">
            <a:off x="6804248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6588224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fc7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36096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output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5724128" y="6327234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3" name="Cube 192"/>
          <p:cNvSpPr/>
          <p:nvPr/>
        </p:nvSpPr>
        <p:spPr>
          <a:xfrm rot="10800000" flipH="1">
            <a:off x="5004048" y="5445224"/>
            <a:ext cx="792088" cy="659215"/>
          </a:xfrm>
          <a:prstGeom prst="cube">
            <a:avLst>
              <a:gd name="adj" fmla="val 8024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4" name="Straight Arrow Connector 193"/>
          <p:cNvCxnSpPr/>
          <p:nvPr/>
        </p:nvCxnSpPr>
        <p:spPr>
          <a:xfrm flipH="1">
            <a:off x="5652120" y="5744400"/>
            <a:ext cx="504056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6" name="TextBox 195"/>
          <p:cNvSpPr txBox="1"/>
          <p:nvPr/>
        </p:nvSpPr>
        <p:spPr>
          <a:xfrm rot="2770590">
            <a:off x="5092610" y="5657336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1000</a:t>
            </a:r>
            <a:endParaRPr lang="en-US" sz="1000" dirty="0"/>
          </a:p>
        </p:txBody>
      </p:sp>
      <p:sp>
        <p:nvSpPr>
          <p:cNvPr id="197" name="TextBox 196"/>
          <p:cNvSpPr txBox="1"/>
          <p:nvPr/>
        </p:nvSpPr>
        <p:spPr>
          <a:xfrm>
            <a:off x="899592" y="5589240"/>
            <a:ext cx="34725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err="1" smtClean="0">
                <a:solidFill>
                  <a:srgbClr val="000090"/>
                </a:solidFill>
              </a:rPr>
              <a:t>ImageNet</a:t>
            </a:r>
            <a:r>
              <a:rPr lang="en-US" sz="2500" b="1" dirty="0" smtClean="0">
                <a:solidFill>
                  <a:srgbClr val="000090"/>
                </a:solidFill>
              </a:rPr>
              <a:t> CNN (Blue)</a:t>
            </a:r>
          </a:p>
          <a:p>
            <a:r>
              <a:rPr lang="en-US" sz="2500" b="1" dirty="0" smtClean="0">
                <a:solidFill>
                  <a:srgbClr val="000090"/>
                </a:solidFill>
              </a:rPr>
              <a:t>Output =1000 classes</a:t>
            </a:r>
            <a:endParaRPr lang="en-US" sz="2500" b="1" dirty="0">
              <a:solidFill>
                <a:srgbClr val="000090"/>
              </a:solidFill>
            </a:endParaRPr>
          </a:p>
        </p:txBody>
      </p:sp>
      <p:sp>
        <p:nvSpPr>
          <p:cNvPr id="175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52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09" grpId="0" animBg="1"/>
      <p:bldP spid="128" grpId="0" animBg="1"/>
      <p:bldP spid="129" grpId="0" animBg="1"/>
      <p:bldP spid="154" grpId="0"/>
      <p:bldP spid="155" grpId="0"/>
      <p:bldP spid="155" grpId="1"/>
      <p:bldP spid="156" grpId="0"/>
      <p:bldP spid="156" grpId="1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70" grpId="0"/>
      <p:bldP spid="171" grpId="0" animBg="1"/>
      <p:bldP spid="172" grpId="0" animBg="1"/>
      <p:bldP spid="173" grpId="0" animBg="1"/>
      <p:bldP spid="179" grpId="0"/>
      <p:bldP spid="180" grpId="0"/>
      <p:bldP spid="181" grpId="0"/>
      <p:bldP spid="184" grpId="0"/>
      <p:bldP spid="186" grpId="0"/>
      <p:bldP spid="188" grpId="0"/>
      <p:bldP spid="190" grpId="0"/>
      <p:bldP spid="192" grpId="0"/>
      <p:bldP spid="199" grpId="0"/>
      <p:bldP spid="201" grpId="0"/>
      <p:bldP spid="202" grpId="0"/>
      <p:bldP spid="193" grpId="0" animBg="1"/>
      <p:bldP spid="19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107504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Q1) How </a:t>
            </a:r>
            <a:r>
              <a:rPr lang="en-US" sz="2000" b="1" dirty="0"/>
              <a:t>good is the representation at different layers of a pre-trained </a:t>
            </a:r>
            <a:r>
              <a:rPr lang="en-US" sz="2000" b="1" dirty="0" smtClean="0"/>
              <a:t>CNN (i.e., </a:t>
            </a:r>
            <a:r>
              <a:rPr lang="en-US" sz="2000" b="1" dirty="0" err="1" smtClean="0"/>
              <a:t>ImageNet</a:t>
            </a:r>
            <a:r>
              <a:rPr lang="en-US" sz="2000" b="1" dirty="0" smtClean="0"/>
              <a:t> CNN)?</a:t>
            </a:r>
          </a:p>
          <a:p>
            <a:pPr lvl="1"/>
            <a:r>
              <a:rPr lang="en-US" sz="1600" b="1" dirty="0" smtClean="0"/>
              <a:t>We computed neuron activations in these network as the representations of  the network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97" name="Picture 96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9"/>
          <a:stretch/>
        </p:blipFill>
        <p:spPr>
          <a:xfrm>
            <a:off x="683568" y="2798842"/>
            <a:ext cx="1526480" cy="1539196"/>
          </a:xfrm>
          <a:prstGeom prst="rect">
            <a:avLst/>
          </a:prstGeom>
        </p:spPr>
      </p:pic>
      <p:cxnSp>
        <p:nvCxnSpPr>
          <p:cNvPr id="98" name="Straight Connector 97"/>
          <p:cNvCxnSpPr/>
          <p:nvPr/>
        </p:nvCxnSpPr>
        <p:spPr>
          <a:xfrm flipV="1">
            <a:off x="6076077" y="4598701"/>
            <a:ext cx="98624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938033" y="4478510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6092919" y="4345442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936564" y="4222865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201957" y="3902809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200488" y="4160105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5062444" y="3782621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5062444" y="4039918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ube 105"/>
          <p:cNvSpPr/>
          <p:nvPr/>
        </p:nvSpPr>
        <p:spPr>
          <a:xfrm flipH="1">
            <a:off x="5783058" y="3548972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ube 106"/>
          <p:cNvSpPr/>
          <p:nvPr/>
        </p:nvSpPr>
        <p:spPr>
          <a:xfrm flipH="1">
            <a:off x="4935891" y="3548972"/>
            <a:ext cx="758081" cy="1156367"/>
          </a:xfrm>
          <a:prstGeom prst="cube">
            <a:avLst>
              <a:gd name="adj" fmla="val 53279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ube 107"/>
          <p:cNvSpPr/>
          <p:nvPr/>
        </p:nvSpPr>
        <p:spPr>
          <a:xfrm flipH="1">
            <a:off x="3927642" y="3036868"/>
            <a:ext cx="883165" cy="1775107"/>
          </a:xfrm>
          <a:prstGeom prst="cube">
            <a:avLst>
              <a:gd name="adj" fmla="val 75830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ube 108"/>
          <p:cNvSpPr/>
          <p:nvPr/>
        </p:nvSpPr>
        <p:spPr>
          <a:xfrm flipH="1">
            <a:off x="2684376" y="2785888"/>
            <a:ext cx="1020897" cy="2209339"/>
          </a:xfrm>
          <a:prstGeom prst="cube">
            <a:avLst>
              <a:gd name="adj" fmla="val 91145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4290246" y="3913855"/>
            <a:ext cx="1020897" cy="42654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543021" y="4127127"/>
            <a:ext cx="768122" cy="213272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4540415" y="4340400"/>
            <a:ext cx="770728" cy="24329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>
            <a:off x="4063267" y="4140834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4308694" y="4351972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4313435" y="4354107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16200000" flipH="1">
            <a:off x="4311301" y="3895407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2735862" y="3355746"/>
            <a:ext cx="1449523" cy="923048"/>
            <a:chOff x="2894055" y="3962400"/>
            <a:chExt cx="621920" cy="47865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2894055" y="3962400"/>
              <a:ext cx="621920" cy="3048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048043" y="4114800"/>
              <a:ext cx="467932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046455" y="4267200"/>
              <a:ext cx="469520" cy="173852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2731723" y="41247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2894055" y="4288652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2884123" y="42771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6200000" flipH="1">
              <a:off x="2895643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Straight Connector 124"/>
          <p:cNvCxnSpPr/>
          <p:nvPr/>
        </p:nvCxnSpPr>
        <p:spPr>
          <a:xfrm>
            <a:off x="6814761" y="3852250"/>
            <a:ext cx="1043724" cy="16758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984423" y="3991867"/>
            <a:ext cx="749202" cy="2796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984423" y="4019828"/>
            <a:ext cx="874062" cy="16445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Cube 127"/>
          <p:cNvSpPr/>
          <p:nvPr/>
        </p:nvSpPr>
        <p:spPr>
          <a:xfrm flipH="1">
            <a:off x="6768096" y="3561795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ube 128"/>
          <p:cNvSpPr/>
          <p:nvPr/>
        </p:nvSpPr>
        <p:spPr>
          <a:xfrm flipH="1">
            <a:off x="7734648" y="3750057"/>
            <a:ext cx="699724" cy="897548"/>
          </a:xfrm>
          <a:prstGeom prst="cube">
            <a:avLst>
              <a:gd name="adj" fmla="val 4445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/>
          <p:cNvGrpSpPr/>
          <p:nvPr/>
        </p:nvGrpSpPr>
        <p:grpSpPr>
          <a:xfrm>
            <a:off x="5076056" y="3789508"/>
            <a:ext cx="142451" cy="377486"/>
            <a:chOff x="2197480" y="3636148"/>
            <a:chExt cx="153988" cy="478652"/>
          </a:xfrm>
        </p:grpSpPr>
        <p:cxnSp>
          <p:nvCxnSpPr>
            <p:cNvPr id="131" name="Straight Connector 13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5868620" y="3782621"/>
            <a:ext cx="142451" cy="377486"/>
            <a:chOff x="2197480" y="3636148"/>
            <a:chExt cx="153988" cy="478652"/>
          </a:xfrm>
        </p:grpSpPr>
        <p:cxnSp>
          <p:nvCxnSpPr>
            <p:cNvPr id="136" name="Straight Connector 13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5936564" y="4221215"/>
            <a:ext cx="142451" cy="377486"/>
            <a:chOff x="2197480" y="3636148"/>
            <a:chExt cx="153988" cy="478652"/>
          </a:xfrm>
        </p:grpSpPr>
        <p:cxnSp>
          <p:nvCxnSpPr>
            <p:cNvPr id="141" name="Straight Connector 14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6919870" y="4222865"/>
            <a:ext cx="142451" cy="377486"/>
            <a:chOff x="2197480" y="3636148"/>
            <a:chExt cx="153988" cy="478652"/>
          </a:xfrm>
        </p:grpSpPr>
        <p:cxnSp>
          <p:nvCxnSpPr>
            <p:cNvPr id="146" name="Straight Connector 14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Straight Connector 149"/>
          <p:cNvCxnSpPr/>
          <p:nvPr/>
        </p:nvCxnSpPr>
        <p:spPr>
          <a:xfrm rot="5400000">
            <a:off x="6716690" y="3948819"/>
            <a:ext cx="193532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6813458" y="4045777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6876628" y="4095686"/>
            <a:ext cx="210313" cy="2669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14761" y="3853361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2774409" y="394826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5" name="TextBox 154"/>
          <p:cNvSpPr txBox="1"/>
          <p:nvPr/>
        </p:nvSpPr>
        <p:spPr>
          <a:xfrm>
            <a:off x="2454010" y="358822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509144" y="47942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96</a:t>
            </a:r>
            <a:endParaRPr lang="en-US" sz="1000" dirty="0"/>
          </a:p>
        </p:txBody>
      </p:sp>
      <p:sp>
        <p:nvSpPr>
          <p:cNvPr id="157" name="TextBox 156"/>
          <p:cNvSpPr txBox="1"/>
          <p:nvPr/>
        </p:nvSpPr>
        <p:spPr>
          <a:xfrm>
            <a:off x="4283968" y="4422124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8" name="TextBox 157"/>
          <p:cNvSpPr txBox="1"/>
          <p:nvPr/>
        </p:nvSpPr>
        <p:spPr>
          <a:xfrm>
            <a:off x="4099989" y="4067583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964085" y="403473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860032" y="380835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875266" y="446396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776522" y="423629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908301" y="394826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772344" y="3673601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291753" y="4692009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sp>
        <p:nvSpPr>
          <p:cNvPr id="166" name="TextBox 165"/>
          <p:cNvSpPr txBox="1"/>
          <p:nvPr/>
        </p:nvSpPr>
        <p:spPr>
          <a:xfrm>
            <a:off x="6168621" y="4692071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7" name="TextBox 166"/>
          <p:cNvSpPr txBox="1"/>
          <p:nvPr/>
        </p:nvSpPr>
        <p:spPr>
          <a:xfrm>
            <a:off x="7158871" y="4705400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988891" y="4625388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2660513" y="4718642"/>
            <a:ext cx="355203" cy="24937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691680" y="4383018"/>
            <a:ext cx="176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dirty="0" smtClean="0"/>
              <a:t>Input Image 227 </a:t>
            </a:r>
            <a:r>
              <a:rPr lang="en-US" sz="1100" dirty="0" err="1" smtClean="0"/>
              <a:t>x</a:t>
            </a:r>
            <a:r>
              <a:rPr lang="en-US" sz="1100" dirty="0" smtClean="0"/>
              <a:t> 227</a:t>
            </a:r>
          </a:p>
        </p:txBody>
      </p:sp>
      <p:sp>
        <p:nvSpPr>
          <p:cNvPr id="171" name="Curved Down Arrow 170"/>
          <p:cNvSpPr/>
          <p:nvPr/>
        </p:nvSpPr>
        <p:spPr>
          <a:xfrm>
            <a:off x="2051720" y="2150770"/>
            <a:ext cx="864096" cy="708604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Cube 171"/>
          <p:cNvSpPr/>
          <p:nvPr/>
        </p:nvSpPr>
        <p:spPr>
          <a:xfrm rot="10800000" flipH="1">
            <a:off x="7092280" y="5391130"/>
            <a:ext cx="1224136" cy="979996"/>
          </a:xfrm>
          <a:prstGeom prst="cube">
            <a:avLst>
              <a:gd name="adj" fmla="val 82266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Cube 172"/>
          <p:cNvSpPr/>
          <p:nvPr/>
        </p:nvSpPr>
        <p:spPr>
          <a:xfrm rot="10800000" flipH="1">
            <a:off x="5940152" y="5379986"/>
            <a:ext cx="1080120" cy="947247"/>
          </a:xfrm>
          <a:prstGeom prst="cube">
            <a:avLst>
              <a:gd name="adj" fmla="val 8024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Arrow Connector 173"/>
          <p:cNvCxnSpPr/>
          <p:nvPr/>
        </p:nvCxnSpPr>
        <p:spPr>
          <a:xfrm flipH="1">
            <a:off x="6732240" y="5823178"/>
            <a:ext cx="504056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" name="Picture 174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3" r="13332"/>
          <a:stretch/>
        </p:blipFill>
        <p:spPr>
          <a:xfrm rot="10800000" flipV="1">
            <a:off x="5642381" y="5172401"/>
            <a:ext cx="585803" cy="1509462"/>
          </a:xfrm>
          <a:prstGeom prst="rect">
            <a:avLst/>
          </a:prstGeom>
        </p:spPr>
      </p:pic>
      <p:pic>
        <p:nvPicPr>
          <p:cNvPr id="176" name="Picture 175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4"/>
          <a:stretch/>
        </p:blipFill>
        <p:spPr>
          <a:xfrm rot="10800000" flipH="1" flipV="1">
            <a:off x="4854864" y="5132297"/>
            <a:ext cx="1082213" cy="1509462"/>
          </a:xfrm>
          <a:prstGeom prst="rect">
            <a:avLst/>
          </a:prstGeom>
        </p:spPr>
      </p:pic>
      <p:cxnSp>
        <p:nvCxnSpPr>
          <p:cNvPr id="177" name="Straight Arrow Connector 176"/>
          <p:cNvCxnSpPr/>
          <p:nvPr/>
        </p:nvCxnSpPr>
        <p:spPr>
          <a:xfrm flipH="1">
            <a:off x="7884368" y="5823178"/>
            <a:ext cx="360040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68" idx="2"/>
          </p:cNvCxnSpPr>
          <p:nvPr/>
        </p:nvCxnSpPr>
        <p:spPr>
          <a:xfrm>
            <a:off x="8224662" y="4871609"/>
            <a:ext cx="19746" cy="951569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 rot="2770590">
            <a:off x="7396865" y="5808122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0" name="TextBox 179"/>
          <p:cNvSpPr txBox="1"/>
          <p:nvPr/>
        </p:nvSpPr>
        <p:spPr>
          <a:xfrm rot="2770590">
            <a:off x="6172729" y="5736114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1" name="TextBox 180"/>
          <p:cNvSpPr txBox="1"/>
          <p:nvPr/>
        </p:nvSpPr>
        <p:spPr>
          <a:xfrm>
            <a:off x="3518616" y="494300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4211960" y="243880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923928" y="217719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pool1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5" name="Straight Arrow Connector 184"/>
          <p:cNvCxnSpPr/>
          <p:nvPr/>
        </p:nvCxnSpPr>
        <p:spPr>
          <a:xfrm>
            <a:off x="5220072" y="279884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4860032" y="243880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pool2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6084168" y="2870850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572412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conv3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>
            <a:off x="7164288" y="2726834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80424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conv4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8028384" y="2798842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668344" y="258281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pool5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5" name="Straight Arrow Connector 194"/>
          <p:cNvCxnSpPr>
            <a:endCxn id="172" idx="0"/>
          </p:cNvCxnSpPr>
          <p:nvPr/>
        </p:nvCxnSpPr>
        <p:spPr>
          <a:xfrm flipV="1">
            <a:off x="8100392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7884368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fc6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flipV="1">
            <a:off x="6804248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6588224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fc7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36096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output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5724128" y="6327234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4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043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 animBg="1"/>
      <p:bldP spid="107" grpId="0" animBg="1"/>
      <p:bldP spid="108" grpId="0" animBg="1"/>
      <p:bldP spid="109" grpId="0" animBg="1"/>
      <p:bldP spid="128" grpId="0" animBg="1"/>
      <p:bldP spid="129" grpId="0" animBg="1"/>
      <p:bldP spid="154" grpId="0"/>
      <p:bldP spid="155" grpId="0"/>
      <p:bldP spid="155" grpId="1"/>
      <p:bldP spid="156" grpId="0"/>
      <p:bldP spid="156" grpId="1"/>
      <p:bldP spid="157" grpId="0"/>
      <p:bldP spid="158" grpId="0"/>
      <p:bldP spid="159" grpId="0"/>
      <p:bldP spid="160" grpId="0"/>
      <p:bldP spid="161" grpId="0"/>
      <p:bldP spid="162" grpId="0"/>
      <p:bldP spid="163" grpId="0"/>
      <p:bldP spid="164" grpId="0"/>
      <p:bldP spid="165" grpId="0"/>
      <p:bldP spid="166" grpId="0"/>
      <p:bldP spid="167" grpId="0"/>
      <p:bldP spid="168" grpId="0"/>
      <p:bldP spid="170" grpId="0"/>
      <p:bldP spid="171" grpId="0" animBg="1"/>
      <p:bldP spid="172" grpId="0" animBg="1"/>
      <p:bldP spid="173" grpId="0" animBg="1"/>
      <p:bldP spid="179" grpId="0"/>
      <p:bldP spid="180" grpId="0"/>
      <p:bldP spid="181" grpId="0"/>
      <p:bldP spid="184" grpId="0"/>
      <p:bldP spid="186" grpId="0"/>
      <p:bldP spid="188" grpId="0"/>
      <p:bldP spid="190" grpId="0"/>
      <p:bldP spid="192" grpId="0"/>
      <p:bldP spid="199" grpId="0"/>
      <p:bldP spid="201" grpId="0"/>
      <p:bldP spid="20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Q1) How </a:t>
            </a:r>
            <a:r>
              <a:rPr lang="en-US" sz="2000" b="1" dirty="0"/>
              <a:t>good is the representation at different layers of a pre-trained </a:t>
            </a:r>
            <a:r>
              <a:rPr lang="en-US" sz="2000" b="1" dirty="0" smtClean="0"/>
              <a:t>CNN (i.e., </a:t>
            </a:r>
            <a:r>
              <a:rPr lang="en-US" sz="2000" b="1" dirty="0" err="1" smtClean="0"/>
              <a:t>ImageNet</a:t>
            </a:r>
            <a:r>
              <a:rPr lang="en-US" sz="2000" b="1" dirty="0" smtClean="0"/>
              <a:t> CNN)?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CNNlayers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5976664" cy="4677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3789040"/>
            <a:ext cx="302193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rgbClr val="000090"/>
                </a:solidFill>
              </a:rPr>
              <a:t>ImageNet</a:t>
            </a:r>
            <a:r>
              <a:rPr lang="en-US" sz="2200" b="1" dirty="0" smtClean="0">
                <a:solidFill>
                  <a:srgbClr val="000090"/>
                </a:solidFill>
              </a:rPr>
              <a:t> CNN (Blue)</a:t>
            </a:r>
            <a:endParaRPr lang="en-US" sz="2200" b="1" dirty="0">
              <a:solidFill>
                <a:srgbClr val="000090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22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179512" y="5517232"/>
            <a:ext cx="2880320" cy="720080"/>
            <a:chOff x="971600" y="5109567"/>
            <a:chExt cx="6536853" cy="1440160"/>
          </a:xfrm>
        </p:grpSpPr>
        <p:pic>
          <p:nvPicPr>
            <p:cNvPr id="11" name="Picture 10" descr="Screen Shot 2015-09-30 at 9.54.5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451" y="5109567"/>
              <a:ext cx="4914002" cy="1440160"/>
            </a:xfrm>
            <a:prstGeom prst="rect">
              <a:avLst/>
            </a:prstGeom>
          </p:spPr>
        </p:pic>
        <p:pic>
          <p:nvPicPr>
            <p:cNvPr id="12" name="Content Placeholder 5" descr="Screen Shot 2015-09-20 at 9.59.38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7" t="6637" r="28315" b="87168"/>
            <a:stretch/>
          </p:blipFill>
          <p:spPr>
            <a:xfrm>
              <a:off x="971600" y="5725386"/>
              <a:ext cx="1872208" cy="349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6963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107504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Q1)  </a:t>
            </a:r>
            <a:r>
              <a:rPr lang="en-US" sz="2000" b="1" dirty="0"/>
              <a:t>How </a:t>
            </a:r>
            <a:r>
              <a:rPr lang="en-US" sz="2000" b="1" dirty="0" smtClean="0"/>
              <a:t>Weather adapted CNN optimized </a:t>
            </a:r>
            <a:r>
              <a:rPr lang="en-US" sz="2000" b="1" dirty="0"/>
              <a:t>affect the representation at each layer of the </a:t>
            </a:r>
            <a:r>
              <a:rPr lang="en-US" sz="2000" b="1" dirty="0" smtClean="0"/>
              <a:t>network/ improve on the </a:t>
            </a:r>
            <a:r>
              <a:rPr lang="en-US" sz="2000" b="1" dirty="0" err="1" smtClean="0"/>
              <a:t>ImageNet</a:t>
            </a:r>
            <a:r>
              <a:rPr lang="en-US" sz="2000" b="1" dirty="0" smtClean="0"/>
              <a:t> CNN?</a:t>
            </a: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97" name="Picture 96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9"/>
          <a:stretch/>
        </p:blipFill>
        <p:spPr>
          <a:xfrm>
            <a:off x="683568" y="2798842"/>
            <a:ext cx="1526480" cy="1539196"/>
          </a:xfrm>
          <a:prstGeom prst="rect">
            <a:avLst/>
          </a:prstGeom>
        </p:spPr>
      </p:pic>
      <p:cxnSp>
        <p:nvCxnSpPr>
          <p:cNvPr id="98" name="Straight Connector 97"/>
          <p:cNvCxnSpPr/>
          <p:nvPr/>
        </p:nvCxnSpPr>
        <p:spPr>
          <a:xfrm flipV="1">
            <a:off x="6076077" y="4598701"/>
            <a:ext cx="98624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>
          <a:xfrm flipV="1">
            <a:off x="5938033" y="4478510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/>
          <p:nvPr/>
        </p:nvCxnSpPr>
        <p:spPr>
          <a:xfrm flipV="1">
            <a:off x="6092919" y="4345442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/>
          <p:cNvCxnSpPr/>
          <p:nvPr/>
        </p:nvCxnSpPr>
        <p:spPr>
          <a:xfrm flipV="1">
            <a:off x="5936564" y="4222865"/>
            <a:ext cx="983306" cy="6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5201957" y="3902809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 flipV="1">
            <a:off x="5200488" y="4160105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/>
          <p:cNvCxnSpPr/>
          <p:nvPr/>
        </p:nvCxnSpPr>
        <p:spPr>
          <a:xfrm flipV="1">
            <a:off x="5062444" y="3782621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 flipV="1">
            <a:off x="5062444" y="4039918"/>
            <a:ext cx="809114" cy="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Cube 105"/>
          <p:cNvSpPr/>
          <p:nvPr/>
        </p:nvSpPr>
        <p:spPr>
          <a:xfrm flipH="1">
            <a:off x="5783058" y="3548972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Cube 106"/>
          <p:cNvSpPr/>
          <p:nvPr/>
        </p:nvSpPr>
        <p:spPr>
          <a:xfrm flipH="1">
            <a:off x="4935891" y="3548972"/>
            <a:ext cx="758081" cy="1156367"/>
          </a:xfrm>
          <a:prstGeom prst="cube">
            <a:avLst>
              <a:gd name="adj" fmla="val 53279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Cube 107"/>
          <p:cNvSpPr/>
          <p:nvPr/>
        </p:nvSpPr>
        <p:spPr>
          <a:xfrm flipH="1">
            <a:off x="3927642" y="3036868"/>
            <a:ext cx="883165" cy="1775107"/>
          </a:xfrm>
          <a:prstGeom prst="cube">
            <a:avLst>
              <a:gd name="adj" fmla="val 75830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Cube 108"/>
          <p:cNvSpPr/>
          <p:nvPr/>
        </p:nvSpPr>
        <p:spPr>
          <a:xfrm flipH="1">
            <a:off x="2684376" y="2785888"/>
            <a:ext cx="1020897" cy="2209339"/>
          </a:xfrm>
          <a:prstGeom prst="cube">
            <a:avLst>
              <a:gd name="adj" fmla="val 91145"/>
            </a:avLst>
          </a:prstGeom>
          <a:solidFill>
            <a:srgbClr val="B9CDE5">
              <a:alpha val="64000"/>
            </a:srgb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0" name="Straight Connector 109"/>
          <p:cNvCxnSpPr/>
          <p:nvPr/>
        </p:nvCxnSpPr>
        <p:spPr>
          <a:xfrm>
            <a:off x="4290246" y="3913855"/>
            <a:ext cx="1020897" cy="42654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/>
          <p:cNvCxnSpPr/>
          <p:nvPr/>
        </p:nvCxnSpPr>
        <p:spPr>
          <a:xfrm>
            <a:off x="4543021" y="4127127"/>
            <a:ext cx="768122" cy="213272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 flipV="1">
            <a:off x="4540415" y="4340400"/>
            <a:ext cx="770728" cy="24329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 rot="5400000">
            <a:off x="4063267" y="4140834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 rot="16200000" flipH="1">
            <a:off x="4308694" y="4351972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 rot="5400000">
            <a:off x="4313435" y="4354107"/>
            <a:ext cx="456565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 rot="16200000" flipH="1">
            <a:off x="4311301" y="3895407"/>
            <a:ext cx="213272" cy="250168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7" name="Group 116"/>
          <p:cNvGrpSpPr/>
          <p:nvPr/>
        </p:nvGrpSpPr>
        <p:grpSpPr>
          <a:xfrm>
            <a:off x="2735862" y="3355746"/>
            <a:ext cx="1449523" cy="923048"/>
            <a:chOff x="2894055" y="3962400"/>
            <a:chExt cx="621920" cy="478652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2894055" y="3962400"/>
              <a:ext cx="621920" cy="3048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3048043" y="4114800"/>
              <a:ext cx="467932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flipV="1">
              <a:off x="3046455" y="4267200"/>
              <a:ext cx="469520" cy="173852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>
              <a:off x="2731723" y="41247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16200000" flipH="1">
              <a:off x="2894055" y="4288652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>
              <a:off x="2884123" y="4277132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16200000" flipH="1">
              <a:off x="2895643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5" name="Straight Connector 124"/>
          <p:cNvCxnSpPr/>
          <p:nvPr/>
        </p:nvCxnSpPr>
        <p:spPr>
          <a:xfrm>
            <a:off x="6814761" y="3852250"/>
            <a:ext cx="1043724" cy="167581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>
            <a:off x="6984423" y="3991867"/>
            <a:ext cx="749202" cy="27963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/>
          <p:nvPr/>
        </p:nvCxnSpPr>
        <p:spPr>
          <a:xfrm flipV="1">
            <a:off x="6984423" y="4019828"/>
            <a:ext cx="874062" cy="164455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8" name="Cube 127"/>
          <p:cNvSpPr/>
          <p:nvPr/>
        </p:nvSpPr>
        <p:spPr>
          <a:xfrm flipH="1">
            <a:off x="6768096" y="3561795"/>
            <a:ext cx="904010" cy="1169758"/>
          </a:xfrm>
          <a:prstGeom prst="cube">
            <a:avLst>
              <a:gd name="adj" fmla="val 37696"/>
            </a:avLst>
          </a:prstGeom>
          <a:solidFill>
            <a:schemeClr val="accent4">
              <a:lumMod val="40000"/>
              <a:lumOff val="6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Cube 128"/>
          <p:cNvSpPr/>
          <p:nvPr/>
        </p:nvSpPr>
        <p:spPr>
          <a:xfrm flipH="1">
            <a:off x="7734648" y="3750057"/>
            <a:ext cx="699724" cy="897548"/>
          </a:xfrm>
          <a:prstGeom prst="cube">
            <a:avLst>
              <a:gd name="adj" fmla="val 4445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/>
          <p:cNvGrpSpPr/>
          <p:nvPr/>
        </p:nvGrpSpPr>
        <p:grpSpPr>
          <a:xfrm>
            <a:off x="5076056" y="3789508"/>
            <a:ext cx="142451" cy="377486"/>
            <a:chOff x="2197480" y="3636148"/>
            <a:chExt cx="153988" cy="478652"/>
          </a:xfrm>
        </p:grpSpPr>
        <p:cxnSp>
          <p:nvCxnSpPr>
            <p:cNvPr id="131" name="Straight Connector 13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>
            <a:off x="5868620" y="3782621"/>
            <a:ext cx="142451" cy="377486"/>
            <a:chOff x="2197480" y="3636148"/>
            <a:chExt cx="153988" cy="478652"/>
          </a:xfrm>
        </p:grpSpPr>
        <p:cxnSp>
          <p:nvCxnSpPr>
            <p:cNvPr id="136" name="Straight Connector 13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0" name="Group 139"/>
          <p:cNvGrpSpPr/>
          <p:nvPr/>
        </p:nvGrpSpPr>
        <p:grpSpPr>
          <a:xfrm>
            <a:off x="5936564" y="4221215"/>
            <a:ext cx="142451" cy="377486"/>
            <a:chOff x="2197480" y="3636148"/>
            <a:chExt cx="153988" cy="478652"/>
          </a:xfrm>
        </p:grpSpPr>
        <p:cxnSp>
          <p:nvCxnSpPr>
            <p:cNvPr id="141" name="Straight Connector 140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5" name="Group 144"/>
          <p:cNvGrpSpPr/>
          <p:nvPr/>
        </p:nvGrpSpPr>
        <p:grpSpPr>
          <a:xfrm>
            <a:off x="6919870" y="4222865"/>
            <a:ext cx="142451" cy="377486"/>
            <a:chOff x="2197480" y="3636148"/>
            <a:chExt cx="153988" cy="478652"/>
          </a:xfrm>
        </p:grpSpPr>
        <p:cxnSp>
          <p:nvCxnSpPr>
            <p:cNvPr id="146" name="Straight Connector 145"/>
            <p:cNvCxnSpPr/>
            <p:nvPr/>
          </p:nvCxnSpPr>
          <p:spPr>
            <a:xfrm rot="5400000">
              <a:off x="2035148" y="37984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/>
            <p:cNvCxnSpPr/>
            <p:nvPr/>
          </p:nvCxnSpPr>
          <p:spPr>
            <a:xfrm rot="16200000" flipH="1">
              <a:off x="2197480" y="3962400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 rot="5400000">
              <a:off x="2187548" y="3950880"/>
              <a:ext cx="326252" cy="1588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 rot="16200000" flipH="1">
              <a:off x="2199068" y="3636148"/>
              <a:ext cx="152400" cy="152400"/>
            </a:xfrm>
            <a:prstGeom prst="line">
              <a:avLst/>
            </a:prstGeom>
            <a:ln w="12700" cap="flat" cmpd="sng" algn="ctr">
              <a:solidFill>
                <a:schemeClr val="tx1">
                  <a:alpha val="53000"/>
                </a:schemeClr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0" name="Straight Connector 149"/>
          <p:cNvCxnSpPr/>
          <p:nvPr/>
        </p:nvCxnSpPr>
        <p:spPr>
          <a:xfrm rot="5400000">
            <a:off x="6716690" y="3948819"/>
            <a:ext cx="193532" cy="26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Connector 150"/>
          <p:cNvCxnSpPr/>
          <p:nvPr/>
        </p:nvCxnSpPr>
        <p:spPr>
          <a:xfrm>
            <a:off x="6813458" y="4045777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/>
        </p:nvCxnSpPr>
        <p:spPr>
          <a:xfrm rot="5400000">
            <a:off x="6876628" y="4095686"/>
            <a:ext cx="210313" cy="2669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/>
          <p:cNvCxnSpPr/>
          <p:nvPr/>
        </p:nvCxnSpPr>
        <p:spPr>
          <a:xfrm>
            <a:off x="6814761" y="3853361"/>
            <a:ext cx="169661" cy="138507"/>
          </a:xfrm>
          <a:prstGeom prst="line">
            <a:avLst/>
          </a:prstGeom>
          <a:ln w="12700" cap="flat" cmpd="sng" algn="ctr">
            <a:solidFill>
              <a:schemeClr val="tx1">
                <a:alpha val="53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TextBox 153"/>
          <p:cNvSpPr txBox="1"/>
          <p:nvPr/>
        </p:nvSpPr>
        <p:spPr>
          <a:xfrm>
            <a:off x="2774409" y="394826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5" name="TextBox 154"/>
          <p:cNvSpPr txBox="1"/>
          <p:nvPr/>
        </p:nvSpPr>
        <p:spPr>
          <a:xfrm>
            <a:off x="2454010" y="3588225"/>
            <a:ext cx="3177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11</a:t>
            </a:r>
            <a:endParaRPr lang="en-US" sz="1000" dirty="0"/>
          </a:p>
        </p:txBody>
      </p:sp>
      <p:sp>
        <p:nvSpPr>
          <p:cNvPr id="156" name="TextBox 155"/>
          <p:cNvSpPr txBox="1"/>
          <p:nvPr/>
        </p:nvSpPr>
        <p:spPr>
          <a:xfrm>
            <a:off x="4509144" y="4794200"/>
            <a:ext cx="3273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96</a:t>
            </a:r>
            <a:endParaRPr lang="en-US" sz="1000" dirty="0"/>
          </a:p>
        </p:txBody>
      </p:sp>
      <p:sp>
        <p:nvSpPr>
          <p:cNvPr id="157" name="TextBox 156"/>
          <p:cNvSpPr txBox="1"/>
          <p:nvPr/>
        </p:nvSpPr>
        <p:spPr>
          <a:xfrm>
            <a:off x="4283968" y="4422124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8" name="TextBox 157"/>
          <p:cNvSpPr txBox="1"/>
          <p:nvPr/>
        </p:nvSpPr>
        <p:spPr>
          <a:xfrm>
            <a:off x="4099989" y="4067583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5</a:t>
            </a:r>
            <a:endParaRPr lang="en-US" sz="1000" dirty="0"/>
          </a:p>
        </p:txBody>
      </p:sp>
      <p:sp>
        <p:nvSpPr>
          <p:cNvPr id="159" name="TextBox 158"/>
          <p:cNvSpPr txBox="1"/>
          <p:nvPr/>
        </p:nvSpPr>
        <p:spPr>
          <a:xfrm>
            <a:off x="4964085" y="403473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4860032" y="380835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5875266" y="446396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5776522" y="4236297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6908301" y="3948265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6772344" y="3673601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3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5291753" y="4692009"/>
            <a:ext cx="39862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sp>
        <p:nvSpPr>
          <p:cNvPr id="166" name="TextBox 165"/>
          <p:cNvSpPr txBox="1"/>
          <p:nvPr/>
        </p:nvSpPr>
        <p:spPr>
          <a:xfrm>
            <a:off x="6168621" y="4692071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7" name="TextBox 166"/>
          <p:cNvSpPr txBox="1"/>
          <p:nvPr/>
        </p:nvSpPr>
        <p:spPr>
          <a:xfrm>
            <a:off x="7158871" y="4705400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</a:t>
            </a:r>
            <a:r>
              <a:rPr lang="en-US" sz="1000" dirty="0" smtClean="0"/>
              <a:t>84</a:t>
            </a:r>
            <a:endParaRPr lang="en-US" sz="1000" dirty="0"/>
          </a:p>
        </p:txBody>
      </p:sp>
      <p:sp>
        <p:nvSpPr>
          <p:cNvPr id="168" name="TextBox 167"/>
          <p:cNvSpPr txBox="1"/>
          <p:nvPr/>
        </p:nvSpPr>
        <p:spPr>
          <a:xfrm>
            <a:off x="7988891" y="4625388"/>
            <a:ext cx="4715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256</a:t>
            </a:r>
            <a:endParaRPr lang="en-US" sz="1000" dirty="0"/>
          </a:p>
        </p:txBody>
      </p:sp>
      <p:cxnSp>
        <p:nvCxnSpPr>
          <p:cNvPr id="169" name="Straight Arrow Connector 168"/>
          <p:cNvCxnSpPr/>
          <p:nvPr/>
        </p:nvCxnSpPr>
        <p:spPr>
          <a:xfrm flipV="1">
            <a:off x="2660513" y="4718642"/>
            <a:ext cx="355203" cy="249379"/>
          </a:xfrm>
          <a:prstGeom prst="straightConnector1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>
            <a:off x="1691680" y="4383018"/>
            <a:ext cx="17691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dirty="0" smtClean="0"/>
              <a:t>Input Image 227 </a:t>
            </a:r>
            <a:r>
              <a:rPr lang="en-US" sz="1100" dirty="0" err="1" smtClean="0"/>
              <a:t>x</a:t>
            </a:r>
            <a:r>
              <a:rPr lang="en-US" sz="1100" dirty="0" smtClean="0"/>
              <a:t> 227</a:t>
            </a:r>
          </a:p>
        </p:txBody>
      </p:sp>
      <p:sp>
        <p:nvSpPr>
          <p:cNvPr id="171" name="Curved Down Arrow 170"/>
          <p:cNvSpPr/>
          <p:nvPr/>
        </p:nvSpPr>
        <p:spPr>
          <a:xfrm>
            <a:off x="2051720" y="2150770"/>
            <a:ext cx="864096" cy="708604"/>
          </a:xfrm>
          <a:prstGeom prst="curvedDownArrow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72" name="Cube 171"/>
          <p:cNvSpPr/>
          <p:nvPr/>
        </p:nvSpPr>
        <p:spPr>
          <a:xfrm rot="10800000" flipH="1">
            <a:off x="7092280" y="5391130"/>
            <a:ext cx="1224136" cy="979996"/>
          </a:xfrm>
          <a:prstGeom prst="cube">
            <a:avLst>
              <a:gd name="adj" fmla="val 82266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3" name="Cube 172"/>
          <p:cNvSpPr/>
          <p:nvPr/>
        </p:nvSpPr>
        <p:spPr>
          <a:xfrm rot="10800000" flipH="1">
            <a:off x="5940152" y="5379986"/>
            <a:ext cx="1080120" cy="947247"/>
          </a:xfrm>
          <a:prstGeom prst="cube">
            <a:avLst>
              <a:gd name="adj" fmla="val 80242"/>
            </a:avLst>
          </a:prstGeom>
          <a:solidFill>
            <a:schemeClr val="accent3">
              <a:lumMod val="60000"/>
              <a:lumOff val="40000"/>
              <a:alpha val="64000"/>
            </a:schemeClr>
          </a:solidFill>
          <a:ln>
            <a:solidFill>
              <a:schemeClr val="tx2">
                <a:lumMod val="75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4" name="Straight Arrow Connector 173"/>
          <p:cNvCxnSpPr/>
          <p:nvPr/>
        </p:nvCxnSpPr>
        <p:spPr>
          <a:xfrm flipH="1">
            <a:off x="6732240" y="5823178"/>
            <a:ext cx="504056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5" name="Picture 174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83" r="13332"/>
          <a:stretch/>
        </p:blipFill>
        <p:spPr>
          <a:xfrm rot="10800000" flipV="1">
            <a:off x="5642381" y="5172401"/>
            <a:ext cx="585803" cy="1509462"/>
          </a:xfrm>
          <a:prstGeom prst="rect">
            <a:avLst/>
          </a:prstGeom>
        </p:spPr>
      </p:pic>
      <p:pic>
        <p:nvPicPr>
          <p:cNvPr id="176" name="Picture 175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04"/>
          <a:stretch/>
        </p:blipFill>
        <p:spPr>
          <a:xfrm rot="10800000" flipH="1" flipV="1">
            <a:off x="4854864" y="5132297"/>
            <a:ext cx="1082213" cy="1509462"/>
          </a:xfrm>
          <a:prstGeom prst="rect">
            <a:avLst/>
          </a:prstGeom>
        </p:spPr>
      </p:pic>
      <p:cxnSp>
        <p:nvCxnSpPr>
          <p:cNvPr id="177" name="Straight Arrow Connector 176"/>
          <p:cNvCxnSpPr/>
          <p:nvPr/>
        </p:nvCxnSpPr>
        <p:spPr>
          <a:xfrm flipH="1">
            <a:off x="7884368" y="5823178"/>
            <a:ext cx="360040" cy="1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>
            <a:stCxn id="168" idx="2"/>
          </p:cNvCxnSpPr>
          <p:nvPr/>
        </p:nvCxnSpPr>
        <p:spPr>
          <a:xfrm>
            <a:off x="8224662" y="4871609"/>
            <a:ext cx="19746" cy="951569"/>
          </a:xfrm>
          <a:prstGeom prst="straightConnector1">
            <a:avLst/>
          </a:prstGeom>
          <a:ln w="12700" cap="flat" cmpd="sng" algn="ctr">
            <a:solidFill>
              <a:schemeClr val="tx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TextBox 178"/>
          <p:cNvSpPr txBox="1"/>
          <p:nvPr/>
        </p:nvSpPr>
        <p:spPr>
          <a:xfrm rot="2770590">
            <a:off x="7396865" y="5808122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0" name="TextBox 179"/>
          <p:cNvSpPr txBox="1"/>
          <p:nvPr/>
        </p:nvSpPr>
        <p:spPr>
          <a:xfrm rot="2770590">
            <a:off x="6172729" y="5736114"/>
            <a:ext cx="46995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4096</a:t>
            </a:r>
            <a:endParaRPr lang="en-US" sz="1000" dirty="0"/>
          </a:p>
        </p:txBody>
      </p:sp>
      <p:sp>
        <p:nvSpPr>
          <p:cNvPr id="181" name="TextBox 180"/>
          <p:cNvSpPr txBox="1"/>
          <p:nvPr/>
        </p:nvSpPr>
        <p:spPr>
          <a:xfrm>
            <a:off x="3518616" y="4943009"/>
            <a:ext cx="2559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3</a:t>
            </a:r>
            <a:endParaRPr lang="en-US" sz="1000" dirty="0"/>
          </a:p>
        </p:txBody>
      </p:sp>
      <p:cxnSp>
        <p:nvCxnSpPr>
          <p:cNvPr id="182" name="Straight Arrow Connector 181"/>
          <p:cNvCxnSpPr/>
          <p:nvPr/>
        </p:nvCxnSpPr>
        <p:spPr>
          <a:xfrm>
            <a:off x="4211960" y="243880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" name="TextBox 183"/>
          <p:cNvSpPr txBox="1"/>
          <p:nvPr/>
        </p:nvSpPr>
        <p:spPr>
          <a:xfrm>
            <a:off x="3923928" y="217719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pool1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5" name="Straight Arrow Connector 184"/>
          <p:cNvCxnSpPr/>
          <p:nvPr/>
        </p:nvCxnSpPr>
        <p:spPr>
          <a:xfrm>
            <a:off x="5220072" y="2798842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6" name="TextBox 185"/>
          <p:cNvSpPr txBox="1"/>
          <p:nvPr/>
        </p:nvSpPr>
        <p:spPr>
          <a:xfrm>
            <a:off x="4860032" y="2438802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pool2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7" name="Straight Arrow Connector 186"/>
          <p:cNvCxnSpPr/>
          <p:nvPr/>
        </p:nvCxnSpPr>
        <p:spPr>
          <a:xfrm>
            <a:off x="6084168" y="2870850"/>
            <a:ext cx="36276" cy="848065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572412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conv3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89" name="Straight Arrow Connector 188"/>
          <p:cNvCxnSpPr/>
          <p:nvPr/>
        </p:nvCxnSpPr>
        <p:spPr>
          <a:xfrm>
            <a:off x="7164288" y="2726834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0" name="TextBox 189"/>
          <p:cNvSpPr txBox="1"/>
          <p:nvPr/>
        </p:nvSpPr>
        <p:spPr>
          <a:xfrm>
            <a:off x="6804248" y="2510810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conv4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1" name="Straight Arrow Connector 190"/>
          <p:cNvCxnSpPr/>
          <p:nvPr/>
        </p:nvCxnSpPr>
        <p:spPr>
          <a:xfrm>
            <a:off x="8028384" y="2798842"/>
            <a:ext cx="72008" cy="100811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2" name="TextBox 191"/>
          <p:cNvSpPr txBox="1"/>
          <p:nvPr/>
        </p:nvSpPr>
        <p:spPr>
          <a:xfrm>
            <a:off x="7668344" y="2582818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pool5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195" name="Straight Arrow Connector 194"/>
          <p:cNvCxnSpPr>
            <a:endCxn id="172" idx="0"/>
          </p:cNvCxnSpPr>
          <p:nvPr/>
        </p:nvCxnSpPr>
        <p:spPr>
          <a:xfrm flipV="1">
            <a:off x="8100392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TextBox 198"/>
          <p:cNvSpPr txBox="1"/>
          <p:nvPr/>
        </p:nvSpPr>
        <p:spPr>
          <a:xfrm>
            <a:off x="7884368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fc6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0" name="Straight Arrow Connector 199"/>
          <p:cNvCxnSpPr/>
          <p:nvPr/>
        </p:nvCxnSpPr>
        <p:spPr>
          <a:xfrm flipV="1">
            <a:off x="6804248" y="6371126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1" name="TextBox 200"/>
          <p:cNvSpPr txBox="1"/>
          <p:nvPr/>
        </p:nvSpPr>
        <p:spPr>
          <a:xfrm>
            <a:off x="6588224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fc7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sp>
        <p:nvSpPr>
          <p:cNvPr id="202" name="TextBox 201"/>
          <p:cNvSpPr txBox="1"/>
          <p:nvPr/>
        </p:nvSpPr>
        <p:spPr>
          <a:xfrm>
            <a:off x="5436096" y="6615266"/>
            <a:ext cx="72008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en-US" sz="1100" b="1" dirty="0" smtClean="0">
                <a:solidFill>
                  <a:srgbClr val="FF0000"/>
                </a:solidFill>
              </a:rPr>
              <a:t>output</a:t>
            </a:r>
            <a:endParaRPr lang="en-US" sz="1100" b="1" dirty="0" smtClean="0">
              <a:solidFill>
                <a:srgbClr val="FF0000"/>
              </a:solidFill>
            </a:endParaRPr>
          </a:p>
        </p:txBody>
      </p:sp>
      <p:cxnSp>
        <p:nvCxnSpPr>
          <p:cNvPr id="203" name="Straight Arrow Connector 202"/>
          <p:cNvCxnSpPr/>
          <p:nvPr/>
        </p:nvCxnSpPr>
        <p:spPr>
          <a:xfrm flipV="1">
            <a:off x="5724128" y="6327234"/>
            <a:ext cx="7058" cy="31614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" name="TextBox 182"/>
          <p:cNvSpPr txBox="1"/>
          <p:nvPr/>
        </p:nvSpPr>
        <p:spPr>
          <a:xfrm>
            <a:off x="827584" y="5589240"/>
            <a:ext cx="406005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b="1" dirty="0" smtClean="0">
                <a:solidFill>
                  <a:srgbClr val="FF0000"/>
                </a:solidFill>
              </a:rPr>
              <a:t>Weather CNN (Red)</a:t>
            </a:r>
          </a:p>
          <a:p>
            <a:r>
              <a:rPr lang="en-US" sz="2500" b="1" dirty="0" smtClean="0">
                <a:solidFill>
                  <a:srgbClr val="FF0000"/>
                </a:solidFill>
              </a:rPr>
              <a:t>Output = weather classes</a:t>
            </a:r>
            <a:endParaRPr lang="en-US" sz="2500" b="1" dirty="0">
              <a:solidFill>
                <a:srgbClr val="FF0000"/>
              </a:solidFill>
            </a:endParaRPr>
          </a:p>
        </p:txBody>
      </p:sp>
      <p:sp>
        <p:nvSpPr>
          <p:cNvPr id="193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163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Q2) How </a:t>
            </a:r>
            <a:r>
              <a:rPr lang="en-US" sz="2000" b="1" dirty="0"/>
              <a:t>fine-tuning of a pre-trained CNN optimized for weather classification dataset </a:t>
            </a:r>
            <a:r>
              <a:rPr lang="en-US" sz="2000" b="1" dirty="0" smtClean="0"/>
              <a:t>affect </a:t>
            </a:r>
            <a:r>
              <a:rPr lang="en-US" sz="2000" b="1" dirty="0"/>
              <a:t>the representation at each layer of the network?</a:t>
            </a: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4" y="3789040"/>
            <a:ext cx="3017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Weather CNN (Red)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9" name="Picture 8" descr="CNNlayers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060848"/>
            <a:ext cx="5976664" cy="4677389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24</a:t>
            </a:fld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9512" y="5517232"/>
            <a:ext cx="2880320" cy="720080"/>
            <a:chOff x="971600" y="5109567"/>
            <a:chExt cx="6536853" cy="1440160"/>
          </a:xfrm>
        </p:grpSpPr>
        <p:pic>
          <p:nvPicPr>
            <p:cNvPr id="12" name="Picture 11" descr="Screen Shot 2015-09-30 at 9.54.5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451" y="5109567"/>
              <a:ext cx="4914002" cy="1440160"/>
            </a:xfrm>
            <a:prstGeom prst="rect">
              <a:avLst/>
            </a:prstGeom>
          </p:spPr>
        </p:pic>
        <p:pic>
          <p:nvPicPr>
            <p:cNvPr id="13" name="Content Placeholder 5" descr="Screen Shot 2015-09-20 at 9.59.38 PM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7" t="6637" r="28315" b="87168"/>
            <a:stretch/>
          </p:blipFill>
          <p:spPr>
            <a:xfrm>
              <a:off x="971600" y="5725386"/>
              <a:ext cx="1872208" cy="349753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8244408" y="2636912"/>
            <a:ext cx="730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82.2%</a:t>
            </a:r>
            <a:endParaRPr lang="en-US" sz="1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63888" y="2852936"/>
            <a:ext cx="73009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rgbClr val="FF0000"/>
                </a:solidFill>
              </a:rPr>
              <a:t>77.3%</a:t>
            </a:r>
            <a:endParaRPr lang="en-US" sz="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160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Weather CNN (adapted CNN) improvement over </a:t>
            </a:r>
            <a:r>
              <a:rPr lang="en-US" sz="2000" b="1" dirty="0" err="1" smtClean="0"/>
              <a:t>ImageNet</a:t>
            </a:r>
            <a:r>
              <a:rPr lang="en-US" sz="2000" b="1" dirty="0" smtClean="0"/>
              <a:t> CNN (pre-trained). 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RelativeImp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348880"/>
            <a:ext cx="5209592" cy="4077072"/>
          </a:xfrm>
          <a:prstGeom prst="rect">
            <a:avLst/>
          </a:prstGeom>
        </p:spPr>
      </p:pic>
      <p:pic>
        <p:nvPicPr>
          <p:cNvPr id="7" name="Picture 6" descr="CNNlayers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76872"/>
            <a:ext cx="3008488" cy="2354468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2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Q3) How </a:t>
            </a:r>
            <a:r>
              <a:rPr lang="en-US" sz="2000" b="1" dirty="0"/>
              <a:t>spatial coherence is important in CNN-based weather classification</a:t>
            </a:r>
            <a:r>
              <a:rPr lang="en-US" sz="2000" b="1" dirty="0" smtClean="0"/>
              <a:t>?</a:t>
            </a:r>
          </a:p>
          <a:p>
            <a:pPr marL="0" lvl="1" indent="0">
              <a:buNone/>
            </a:pPr>
            <a:r>
              <a:rPr lang="en-US" sz="1800" b="1" dirty="0" smtClean="0"/>
              <a:t>1. Scramble image into </a:t>
            </a:r>
          </a:p>
          <a:p>
            <a:pPr marL="0" lvl="1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</a:t>
            </a:r>
            <a:r>
              <a:rPr lang="en-US" sz="1800" b="1" dirty="0" smtClean="0"/>
              <a:t>M x</a:t>
            </a:r>
            <a:r>
              <a:rPr lang="en-US" sz="1800" b="1" dirty="0" smtClean="0"/>
              <a:t> </a:t>
            </a:r>
            <a:r>
              <a:rPr lang="en-US" sz="1800" b="1" dirty="0" smtClean="0"/>
              <a:t>N rectangles</a:t>
            </a:r>
          </a:p>
          <a:p>
            <a:pPr marL="0" lvl="1" indent="0"/>
            <a:endParaRPr lang="en-US" sz="1800" b="1" dirty="0"/>
          </a:p>
          <a:p>
            <a:pPr marL="0" lvl="1" indent="0">
              <a:buNone/>
            </a:pPr>
            <a:r>
              <a:rPr lang="en-US" sz="1800" b="1" dirty="0" smtClean="0"/>
              <a:t>2. Shuff</a:t>
            </a:r>
            <a:r>
              <a:rPr lang="en-US" sz="1800" b="1" dirty="0" smtClean="0"/>
              <a:t>le them</a:t>
            </a:r>
          </a:p>
          <a:p>
            <a:pPr marL="0" lvl="1" indent="0"/>
            <a:endParaRPr lang="en-US" sz="1800" b="1" dirty="0"/>
          </a:p>
          <a:p>
            <a:pPr marL="0" lvl="1" indent="0">
              <a:buNone/>
            </a:pPr>
            <a:r>
              <a:rPr lang="en-US" sz="1800" b="1" dirty="0" smtClean="0"/>
              <a:t>3. Evaluated CNN on  the</a:t>
            </a:r>
          </a:p>
          <a:p>
            <a:pPr marL="0" lvl="1" indent="0">
              <a:buNone/>
            </a:pPr>
            <a:r>
              <a:rPr lang="en-US" sz="1800" b="1" dirty="0"/>
              <a:t> </a:t>
            </a:r>
            <a:r>
              <a:rPr lang="en-US" sz="1800" b="1" dirty="0" smtClean="0"/>
              <a:t> scrambled image</a:t>
            </a:r>
            <a:r>
              <a:rPr lang="en-US" sz="1800" b="1" dirty="0" smtClean="0"/>
              <a:t>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WCNN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839"/>
          <a:stretch/>
        </p:blipFill>
        <p:spPr>
          <a:xfrm>
            <a:off x="3405237" y="2060848"/>
            <a:ext cx="5724128" cy="458525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4644008" y="2132856"/>
            <a:ext cx="0" cy="453650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580112" y="2060848"/>
            <a:ext cx="0" cy="453650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6516216" y="1916832"/>
            <a:ext cx="0" cy="453650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452320" y="2132856"/>
            <a:ext cx="0" cy="453650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316416" y="2132856"/>
            <a:ext cx="0" cy="4536504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3491880" y="3068960"/>
            <a:ext cx="5544616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3491880" y="4077072"/>
            <a:ext cx="5544616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3491880" y="4941168"/>
            <a:ext cx="5544616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3491880" y="5949280"/>
            <a:ext cx="5544616" cy="0"/>
          </a:xfrm>
          <a:prstGeom prst="line">
            <a:avLst/>
          </a:prstGeom>
          <a:ln w="381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508104" y="1628800"/>
            <a:ext cx="127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 columns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 rot="16200000">
            <a:off x="2708267" y="3780565"/>
            <a:ext cx="928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 rows</a:t>
            </a:r>
            <a:endParaRPr lang="en-US" dirty="0"/>
          </a:p>
        </p:txBody>
      </p:sp>
      <p:sp>
        <p:nvSpPr>
          <p:cNvPr id="26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08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8" grpId="0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Q3) How </a:t>
            </a:r>
            <a:r>
              <a:rPr lang="en-US" sz="2000" b="1" dirty="0"/>
              <a:t>spatial coherence is important in CNN-based </a:t>
            </a:r>
            <a:r>
              <a:rPr lang="en-US" sz="2000" b="1" dirty="0" smtClean="0"/>
              <a:t>classification</a:t>
            </a:r>
            <a:r>
              <a:rPr lang="en-US" sz="2000" b="1" dirty="0"/>
              <a:t>?</a:t>
            </a: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27</a:t>
            </a:fld>
            <a:endParaRPr lang="en-US" dirty="0"/>
          </a:p>
        </p:txBody>
      </p:sp>
      <p:pic>
        <p:nvPicPr>
          <p:cNvPr id="9" name="Picture 8" descr="scrambleExpImageNetCNN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31987"/>
            <a:ext cx="7099300" cy="5334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83968" y="4653136"/>
            <a:ext cx="21442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err="1" smtClean="0">
                <a:solidFill>
                  <a:srgbClr val="000090"/>
                </a:solidFill>
              </a:rPr>
              <a:t>ImageNet</a:t>
            </a:r>
            <a:r>
              <a:rPr lang="en-US" sz="2200" b="1" dirty="0" smtClean="0">
                <a:solidFill>
                  <a:srgbClr val="000090"/>
                </a:solidFill>
              </a:rPr>
              <a:t> CNN</a:t>
            </a:r>
            <a:endParaRPr lang="en-US" sz="22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7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Shot 2015-09-20 at 9.59.38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289" b="-15289"/>
          <a:stretch>
            <a:fillRect/>
          </a:stretch>
        </p:blipFill>
        <p:spPr>
          <a:xfrm>
            <a:off x="251520" y="1052736"/>
            <a:ext cx="8640960" cy="5688632"/>
          </a:xfr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7544" y="4293095"/>
            <a:ext cx="8064895" cy="43204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67544" y="5517232"/>
            <a:ext cx="8208911" cy="396279"/>
          </a:xfrm>
          <a:prstGeom prst="rect">
            <a:avLst/>
          </a:prstGeom>
          <a:noFill/>
          <a:ln w="190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23528" y="1169368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Comparison with the State of the Art</a:t>
            </a: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28</a:t>
            </a:fld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2771800" y="6109692"/>
            <a:ext cx="3096344" cy="748308"/>
            <a:chOff x="971600" y="5109567"/>
            <a:chExt cx="6536853" cy="1440160"/>
          </a:xfrm>
        </p:grpSpPr>
        <p:pic>
          <p:nvPicPr>
            <p:cNvPr id="11" name="Picture 10" descr="Screen Shot 2015-09-30 at 9.54.57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4451" y="5109567"/>
              <a:ext cx="4914002" cy="1440160"/>
            </a:xfrm>
            <a:prstGeom prst="rect">
              <a:avLst/>
            </a:prstGeom>
          </p:spPr>
        </p:pic>
        <p:pic>
          <p:nvPicPr>
            <p:cNvPr id="12" name="Content Placeholder 5" descr="Screen Shot 2015-09-20 at 9.59.38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967" t="6637" r="28315" b="87168"/>
            <a:stretch/>
          </p:blipFill>
          <p:spPr>
            <a:xfrm>
              <a:off x="971600" y="5725386"/>
              <a:ext cx="1872208" cy="349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204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propose to solve weather classification from images using CNN.</a:t>
            </a:r>
          </a:p>
          <a:p>
            <a:endParaRPr lang="en-US" dirty="0"/>
          </a:p>
          <a:p>
            <a:r>
              <a:rPr lang="en-US" dirty="0" smtClean="0"/>
              <a:t>To help understand CNNs for weather classification, we performed</a:t>
            </a:r>
          </a:p>
          <a:p>
            <a:pPr lvl="1"/>
            <a:r>
              <a:rPr lang="en-US" dirty="0" smtClean="0"/>
              <a:t>Layer by layer analysis for the pre-trained CNN.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/>
              <a:t>Layer by layer analysis for the </a:t>
            </a:r>
            <a:r>
              <a:rPr lang="en-US" dirty="0" smtClean="0"/>
              <a:t>weather-adapted CNN.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1"/>
            <a:r>
              <a:rPr lang="en-US" dirty="0" smtClean="0"/>
              <a:t>A Study of the effect of spatial distortion on weather classification.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507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300" dirty="0" smtClean="0">
                <a:solidFill>
                  <a:srgbClr val="000000"/>
                </a:solidFill>
              </a:rPr>
              <a:t>Economical surveillance </a:t>
            </a:r>
            <a:r>
              <a:rPr lang="en-US" sz="2300" dirty="0">
                <a:solidFill>
                  <a:srgbClr val="000000"/>
                </a:solidFill>
              </a:rPr>
              <a:t>cameras are </a:t>
            </a:r>
            <a:r>
              <a:rPr lang="en-US" sz="2300" dirty="0" smtClean="0">
                <a:solidFill>
                  <a:srgbClr val="000000"/>
                </a:solidFill>
              </a:rPr>
              <a:t>ubiquitous</a:t>
            </a:r>
            <a:endParaRPr lang="en-US" sz="2300" dirty="0" smtClean="0">
              <a:solidFill>
                <a:srgbClr val="000000"/>
              </a:solidFill>
            </a:endParaRPr>
          </a:p>
          <a:p>
            <a:endParaRPr lang="en-US" sz="23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3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3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3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3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300" dirty="0">
              <a:solidFill>
                <a:srgbClr val="000000"/>
              </a:solidFill>
            </a:endParaRPr>
          </a:p>
          <a:p>
            <a:r>
              <a:rPr lang="en-US" sz="2300" dirty="0" smtClean="0">
                <a:solidFill>
                  <a:srgbClr val="000000"/>
                </a:solidFill>
              </a:rPr>
              <a:t>Developing</a:t>
            </a:r>
            <a:r>
              <a:rPr lang="en-US" sz="2300" dirty="0" smtClean="0">
                <a:solidFill>
                  <a:srgbClr val="000000"/>
                </a:solidFill>
              </a:rPr>
              <a:t> weather classification system  from only images help</a:t>
            </a:r>
          </a:p>
          <a:p>
            <a:pPr marL="0" indent="0">
              <a:buNone/>
            </a:pP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Save Human Resources</a:t>
            </a:r>
          </a:p>
          <a:p>
            <a:pPr lvl="1"/>
            <a:endParaRPr lang="en-US" sz="20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 smtClean="0">
                <a:solidFill>
                  <a:srgbClr val="000000"/>
                </a:solidFill>
              </a:rPr>
              <a:t>Save Expensive instrumental resources (</a:t>
            </a:r>
            <a:r>
              <a:rPr lang="en-US" sz="2000" dirty="0" smtClean="0">
                <a:solidFill>
                  <a:srgbClr val="000000"/>
                </a:solidFill>
              </a:rPr>
              <a:t>e.g. expensive sensor</a:t>
            </a:r>
            <a:r>
              <a:rPr lang="en-US" sz="2000" dirty="0" smtClean="0">
                <a:solidFill>
                  <a:srgbClr val="000000"/>
                </a:solidFill>
              </a:rPr>
              <a:t>).</a:t>
            </a: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                                      </a:t>
            </a:r>
          </a:p>
          <a:p>
            <a:pPr marL="0" indent="0"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                                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038" y="1412776"/>
            <a:ext cx="2266971" cy="22216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5856" y="1412776"/>
            <a:ext cx="2481965" cy="23031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0" y="1628800"/>
            <a:ext cx="2022872" cy="2022872"/>
          </a:xfrm>
          <a:prstGeom prst="rect">
            <a:avLst/>
          </a:prstGeom>
        </p:spPr>
      </p:pic>
      <p:sp>
        <p:nvSpPr>
          <p:cNvPr id="16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6704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Scramble layer Analysis on weather optimized CNN.</a:t>
            </a:r>
          </a:p>
          <a:p>
            <a:endParaRPr lang="en-US" dirty="0"/>
          </a:p>
          <a:p>
            <a:r>
              <a:rPr lang="en-US" dirty="0" smtClean="0"/>
              <a:t>Applying weather CNN on the new weather dataset  with 4 weather classes. “Zhang et al, ICIP, 2015”.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marL="514350" indent="-457200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515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br>
              <a:rPr lang="en-US" sz="2400" dirty="0"/>
            </a:br>
            <a:r>
              <a:rPr lang="en-US" sz="2400" dirty="0"/>
              <a:t>Convolutional Neural Networks </a:t>
            </a:r>
            <a:endParaRPr lang="en-US" sz="2400" dirty="0" smtClean="0"/>
          </a:p>
        </p:txBody>
      </p:sp>
      <p:sp>
        <p:nvSpPr>
          <p:cNvPr id="4" name="Content Placeholder 1"/>
          <p:cNvSpPr txBox="1">
            <a:spLocks/>
          </p:cNvSpPr>
          <p:nvPr/>
        </p:nvSpPr>
        <p:spPr>
          <a:xfrm>
            <a:off x="251520" y="836712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FontTx/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503040" y="3429000"/>
            <a:ext cx="8640960" cy="568863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  <a:p>
            <a:pPr marL="0" indent="0">
              <a:buFontTx/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 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51520" y="5869721"/>
            <a:ext cx="84249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  <a:defRPr/>
            </a:pPr>
            <a:r>
              <a:rPr lang="en-US" sz="2400" b="1" dirty="0">
                <a:solidFill>
                  <a:srgbClr val="FF0000"/>
                </a:solidFill>
              </a:rPr>
              <a:t>Project Website: </a:t>
            </a:r>
            <a:endParaRPr lang="en-US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0" indent="0" algn="just">
              <a:buNone/>
              <a:defRPr/>
            </a:pPr>
            <a:r>
              <a:rPr lang="en-US" dirty="0">
                <a:latin typeface="Arial"/>
                <a:cs typeface="Arial"/>
              </a:rPr>
              <a:t>https://</a:t>
            </a:r>
            <a:r>
              <a:rPr lang="en-US" dirty="0" err="1">
                <a:latin typeface="Arial"/>
                <a:cs typeface="Arial"/>
              </a:rPr>
              <a:t>sites.google.com</a:t>
            </a:r>
            <a:r>
              <a:rPr lang="en-US" dirty="0">
                <a:latin typeface="Arial"/>
                <a:cs typeface="Arial"/>
              </a:rPr>
              <a:t>/site/</a:t>
            </a:r>
            <a:r>
              <a:rPr lang="en-US" dirty="0" err="1">
                <a:latin typeface="Arial"/>
                <a:cs typeface="Arial"/>
              </a:rPr>
              <a:t>mhelhoseiny</a:t>
            </a:r>
            <a:r>
              <a:rPr lang="en-US" dirty="0">
                <a:latin typeface="Arial"/>
                <a:cs typeface="Arial"/>
              </a:rPr>
              <a:t>/computer-vision-projects/weather-classification-</a:t>
            </a:r>
            <a:r>
              <a:rPr lang="en-US" dirty="0" err="1">
                <a:latin typeface="Arial"/>
                <a:cs typeface="Arial"/>
              </a:rPr>
              <a:t>cnn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548680"/>
            <a:ext cx="4968552" cy="4968552"/>
          </a:xfrm>
          <a:prstGeom prst="rect">
            <a:avLst/>
          </a:prstGeom>
        </p:spPr>
      </p:pic>
      <p:pic>
        <p:nvPicPr>
          <p:cNvPr id="5" name="Picture 4" descr="qrcode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1556792"/>
            <a:ext cx="2612008" cy="2612008"/>
          </a:xfrm>
          <a:prstGeom prst="rect">
            <a:avLst/>
          </a:prstGeom>
        </p:spPr>
      </p:pic>
      <p:sp>
        <p:nvSpPr>
          <p:cNvPr id="9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31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51520" y="5085184"/>
            <a:ext cx="864096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 smtClean="0"/>
              <a:t>You can </a:t>
            </a:r>
            <a:r>
              <a:rPr lang="en-US" sz="2300" b="1" dirty="0" smtClean="0">
                <a:solidFill>
                  <a:srgbClr val="0000FF"/>
                </a:solidFill>
              </a:rPr>
              <a:t>download</a:t>
            </a:r>
            <a:r>
              <a:rPr lang="en-US" sz="2300" b="1" dirty="0" smtClean="0"/>
              <a:t> the Weather CNN models and try them yourself</a:t>
            </a:r>
            <a:endParaRPr lang="en-US" sz="2300" b="1" dirty="0"/>
          </a:p>
        </p:txBody>
      </p:sp>
    </p:spTree>
    <p:extLst>
      <p:ext uri="{BB962C8B-B14F-4D97-AF65-F5344CB8AC3E}">
        <p14:creationId xmlns:p14="http://schemas.microsoft.com/office/powerpoint/2010/main" val="3729866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b="1" dirty="0" smtClean="0"/>
              <a:t>Weather Classification from only image is challenging</a:t>
            </a:r>
            <a:endParaRPr lang="en-US" sz="2000" b="1" dirty="0"/>
          </a:p>
        </p:txBody>
      </p:sp>
      <p:pic>
        <p:nvPicPr>
          <p:cNvPr id="4" name="Picture 3" descr="cloud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2936"/>
            <a:ext cx="9144000" cy="25583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2348880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Cloudy</a:t>
            </a:r>
            <a:endParaRPr lang="en-US" b="1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668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pic>
        <p:nvPicPr>
          <p:cNvPr id="6" name="Picture 5" descr="sunn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26" y="2996952"/>
            <a:ext cx="8832774" cy="2448272"/>
          </a:xfrm>
          <a:prstGeom prst="rect">
            <a:avLst/>
          </a:prstGeom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11" name="Content Placeholder 1"/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5688632"/>
          </a:xfrm>
        </p:spPr>
        <p:txBody>
          <a:bodyPr/>
          <a:lstStyle/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sz="2000" b="1" dirty="0" smtClean="0"/>
              <a:t>Weather Classification from only image is challenging</a:t>
            </a:r>
            <a:endParaRPr lang="en-US" sz="2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234888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Sunny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46177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Could be Resolved by Lightness?</a:t>
            </a:r>
            <a:endParaRPr lang="en-US" sz="20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pic>
        <p:nvPicPr>
          <p:cNvPr id="7" name="Picture 6" descr="Screen Shot 2015-09-27 at 11.35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56" y="1268760"/>
            <a:ext cx="7151701" cy="49147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1720" y="6381328"/>
            <a:ext cx="3661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from </a:t>
            </a:r>
            <a:r>
              <a:rPr lang="en-US" dirty="0"/>
              <a:t> </a:t>
            </a:r>
            <a:r>
              <a:rPr lang="en-US" dirty="0" smtClean="0"/>
              <a:t>Lu</a:t>
            </a:r>
            <a:r>
              <a:rPr lang="en-US" dirty="0"/>
              <a:t>,</a:t>
            </a:r>
            <a:r>
              <a:rPr lang="en-US" dirty="0" smtClean="0"/>
              <a:t> </a:t>
            </a:r>
            <a:r>
              <a:rPr lang="en-US" dirty="0" err="1" smtClean="0"/>
              <a:t>etal</a:t>
            </a:r>
            <a:r>
              <a:rPr lang="en-US" dirty="0" smtClean="0"/>
              <a:t>, CVPR, 2014</a:t>
            </a:r>
            <a:endParaRPr lang="en-US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62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 </a:t>
            </a:r>
          </a:p>
          <a:p>
            <a:pPr lvl="1"/>
            <a:r>
              <a:rPr lang="en-US" sz="1600" b="1" dirty="0" smtClean="0"/>
              <a:t>Shadow</a:t>
            </a:r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1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802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Sky </a:t>
            </a:r>
          </a:p>
          <a:p>
            <a:pPr lvl="1"/>
            <a:r>
              <a:rPr lang="en-US" sz="1600" b="1" dirty="0" smtClean="0"/>
              <a:t>Shadow</a:t>
            </a:r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  <a:p>
            <a:pPr lvl="1"/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6" name="Picture 5" descr="Screen Shot 2015-09-27 at 11.40.4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50486"/>
            <a:ext cx="6908800" cy="3873500"/>
          </a:xfrm>
          <a:prstGeom prst="rect">
            <a:avLst/>
          </a:prstGeom>
        </p:spPr>
      </p:pic>
      <p:sp>
        <p:nvSpPr>
          <p:cNvPr id="8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059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ChangeArrowheads="1"/>
          </p:cNvSpPr>
          <p:nvPr>
            <p:ph type="title"/>
          </p:nvPr>
        </p:nvSpPr>
        <p:spPr>
          <a:xfrm>
            <a:off x="-364648" y="71360"/>
            <a:ext cx="7200900" cy="549275"/>
          </a:xfrm>
        </p:spPr>
        <p:txBody>
          <a:bodyPr/>
          <a:lstStyle/>
          <a:p>
            <a:pPr eaLnBrk="1" hangingPunct="1"/>
            <a:r>
              <a:rPr lang="en-US" sz="2400" dirty="0"/>
              <a:t>Weather Classification with Deep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Convolutional </a:t>
            </a:r>
            <a:r>
              <a:rPr lang="en-US" sz="2400" dirty="0"/>
              <a:t>Neural Networks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0000FF"/>
                </a:solidFill>
              </a:rPr>
              <a:t>Prior </a:t>
            </a:r>
            <a:r>
              <a:rPr lang="en-US" sz="2000" b="1" dirty="0" smtClean="0">
                <a:solidFill>
                  <a:srgbClr val="0000FF"/>
                </a:solidFill>
              </a:rPr>
              <a:t>Solution (Lu </a:t>
            </a:r>
            <a:r>
              <a:rPr lang="en-US" sz="2000" b="1" dirty="0" err="1" smtClean="0">
                <a:solidFill>
                  <a:srgbClr val="0000FF"/>
                </a:solidFill>
              </a:rPr>
              <a:t>etal</a:t>
            </a:r>
            <a:r>
              <a:rPr lang="en-US" sz="2000" b="1" dirty="0" smtClean="0">
                <a:solidFill>
                  <a:srgbClr val="0000FF"/>
                </a:solidFill>
              </a:rPr>
              <a:t>, CVPR, 2014).</a:t>
            </a:r>
          </a:p>
          <a:p>
            <a:r>
              <a:rPr lang="en-US" sz="2000" b="1" dirty="0" smtClean="0"/>
              <a:t>621 feature vector formed by </a:t>
            </a:r>
          </a:p>
          <a:p>
            <a:pPr lvl="1"/>
            <a:r>
              <a:rPr lang="en-US" sz="1600" b="1" dirty="0" smtClean="0"/>
              <a:t>Sky </a:t>
            </a:r>
          </a:p>
          <a:p>
            <a:pPr lvl="1"/>
            <a:r>
              <a:rPr lang="en-US" sz="1600" b="1" dirty="0" smtClean="0">
                <a:solidFill>
                  <a:srgbClr val="000090"/>
                </a:solidFill>
              </a:rPr>
              <a:t>Shadow</a:t>
            </a:r>
          </a:p>
          <a:p>
            <a:pPr lvl="1"/>
            <a:r>
              <a:rPr lang="en-US" sz="1600" b="1" dirty="0" smtClean="0"/>
              <a:t>Reflection</a:t>
            </a:r>
          </a:p>
          <a:p>
            <a:pPr lvl="1"/>
            <a:r>
              <a:rPr lang="en-US" sz="1600" b="1" dirty="0" smtClean="0"/>
              <a:t>Contrast</a:t>
            </a:r>
          </a:p>
          <a:p>
            <a:pPr lvl="1"/>
            <a:r>
              <a:rPr lang="en-US" sz="1600" b="1" dirty="0" smtClean="0"/>
              <a:t>Haze</a:t>
            </a:r>
          </a:p>
          <a:p>
            <a:pPr lvl="1"/>
            <a:endParaRPr lang="en-US" sz="1600" b="1" dirty="0" smtClean="0">
              <a:solidFill>
                <a:srgbClr val="0000FF"/>
              </a:solidFill>
            </a:endParaRPr>
          </a:p>
          <a:p>
            <a:pPr lvl="1"/>
            <a:endParaRPr lang="en-US" sz="16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5-09-27 at 11.41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996952"/>
            <a:ext cx="7442696" cy="2916732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098797" y="6525344"/>
            <a:ext cx="1015735" cy="168274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ctr"/>
            <a:fld id="{90156F56-D5AE-4C6F-B826-C69D1BC521BB}" type="slidenum">
              <a:rPr lang="en-US" smtClean="0"/>
              <a:pPr algn="ctr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216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9514</TotalTime>
  <Words>1192</Words>
  <Application>Microsoft Macintosh PowerPoint</Application>
  <PresentationFormat>On-screen Show (4:3)</PresentationFormat>
  <Paragraphs>404</Paragraphs>
  <Slides>31</Slides>
  <Notes>27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PowerPoint Presentation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Weather Classification with Deep  Convolutional Neural Networks </vt:lpstr>
      <vt:lpstr>Conclusion</vt:lpstr>
      <vt:lpstr>Future Work</vt:lpstr>
      <vt:lpstr>Weather Classification with Deep  Convolutional Neural Networks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CVPR10 poster spotlight presentation</dc:subject>
  <dc:creator>Eric</dc:creator>
  <cp:lastModifiedBy>Mohamed Elhoseiny</cp:lastModifiedBy>
  <cp:revision>244</cp:revision>
  <dcterms:created xsi:type="dcterms:W3CDTF">2010-04-21T18:48:56Z</dcterms:created>
  <dcterms:modified xsi:type="dcterms:W3CDTF">2015-09-30T17:42:07Z</dcterms:modified>
</cp:coreProperties>
</file>